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1" r:id="rId6"/>
    <p:sldId id="268" r:id="rId7"/>
    <p:sldId id="258" r:id="rId8"/>
    <p:sldId id="263" r:id="rId9"/>
    <p:sldId id="264" r:id="rId10"/>
    <p:sldId id="267" r:id="rId11"/>
    <p:sldId id="265" r:id="rId12"/>
    <p:sldId id="262"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3828"/>
    <p:restoredTop sz="94698"/>
  </p:normalViewPr>
  <p:slideViewPr>
    <p:cSldViewPr snapToGrid="0">
      <p:cViewPr>
        <p:scale>
          <a:sx n="46" d="100"/>
          <a:sy n="46" d="100"/>
        </p:scale>
        <p:origin x="584" y="4648"/>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043E7-4FFD-CBEE-3021-5C5C961D5E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1A6F858-9534-052C-E612-13AB972150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A11556-8254-6C4C-C13A-015AB9A08C89}"/>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681E9AB1-7A61-A622-CB6A-436D1CF3F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59B294-6D9D-E5B7-1CF8-5AD5B5A4D149}"/>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955091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2E481-AEC1-CA4D-06DD-F037B6862F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1563A7-D8C2-9D9A-E9D0-761C764F25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B0F49B-F608-698F-AEB2-82066D19B345}"/>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A32AD303-FDB5-14A1-DE46-8FF2CAA60D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D003B4-1588-9095-0F43-02ED28410175}"/>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892569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81FD76-FCC3-B2A6-6493-DBB280F7D6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C5CA90-8F71-B4B4-E9A0-A1A2DB116D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1DB15F-A501-AD13-218E-60AE8C6C3A0E}"/>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7E5CDCF7-553A-EE0D-1D10-45443DB840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8D5E00-F2DD-034B-C8BC-AC4D6B0A5106}"/>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531496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422B8-653D-D73D-C1D9-77881F4339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5EBBE7-0E73-B732-27D3-DBBBA537AE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D5851C-C468-A916-87A8-EC1A5AEFA8B6}"/>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50491B16-889B-A318-DCCC-93285FBDC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082DE-FC2E-C8DD-1CBC-EE48EF3FAB9C}"/>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877859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C124C-9CF8-068B-ED95-CA08CD7E68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AA66D0-4D55-3AB6-9E3B-7947D9CC73D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34C34C-D535-3E0A-0556-DBD29D5344F9}"/>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D67D6591-C294-AE17-86DF-49214B5438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4084-224D-9E5C-5A18-8CF006EA86CF}"/>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218508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8CC4E-B550-6F97-CCAA-20731060A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6FF89E-BE71-FFEC-5DB0-48FE029FAA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FE9507-C20D-D450-23C1-B97E8143A1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5A406E-2BAD-AC03-87CB-73344CE0552D}"/>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A39B3912-BC79-883C-10EF-62CADF4749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3F7F1C-9308-0645-9C52-5458D7FBCF88}"/>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38057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28DC3-9109-E092-4C81-AA15AEDC50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C6A230-52CC-5E76-4AE9-306137734D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E9AB15-8F24-3A68-57C9-8BF1DA4126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8CDC52-F3DA-6713-2BCF-2B2DBC5566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D9C431-649F-215C-7D4B-80B3636E5D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44FD18-7D3D-40C0-ABAC-E35A85A46D7A}"/>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8" name="Footer Placeholder 7">
            <a:extLst>
              <a:ext uri="{FF2B5EF4-FFF2-40B4-BE49-F238E27FC236}">
                <a16:creationId xmlns:a16="http://schemas.microsoft.com/office/drawing/2014/main" id="{A2399D93-73F0-C007-D567-5796796C02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DAA53B4-94EE-D918-5300-8FF5BF6B6882}"/>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61343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0AB8-9803-52D0-1710-73EE9D543E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C72535-0D79-85D7-1C40-FA34D4FE2DE2}"/>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4" name="Footer Placeholder 3">
            <a:extLst>
              <a:ext uri="{FF2B5EF4-FFF2-40B4-BE49-F238E27FC236}">
                <a16:creationId xmlns:a16="http://schemas.microsoft.com/office/drawing/2014/main" id="{EC4E1177-9B08-31C5-B4A0-FECF5E21E1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8E28E5-E845-2FAF-EF7B-3F23DA0142BB}"/>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39184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87BE94-860F-97C4-64BA-CC754E06E948}"/>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3" name="Footer Placeholder 2">
            <a:extLst>
              <a:ext uri="{FF2B5EF4-FFF2-40B4-BE49-F238E27FC236}">
                <a16:creationId xmlns:a16="http://schemas.microsoft.com/office/drawing/2014/main" id="{81384DCB-770D-46CF-0A75-585A1AEEF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9046B5-2F10-53A2-2F9F-ACCACF383F6C}"/>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462258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8AF7E-E9D2-B9C6-3AED-C980DEFB8F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0997F00-49D9-3EA0-1248-3900911758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23EED4-3C4A-F6BF-6048-FD88C7B962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70208E-4D5E-0A01-0DE5-26EC8FCDE94E}"/>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3F4B5A4D-D06C-7636-76ED-73C6FE9093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0CC601-DDB3-D87E-E52D-67E2E0DC367B}"/>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46498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FC96D-794A-1E0E-7808-59D25D18BF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A06887-9BAE-22F8-160D-573A93583E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C4D7E8E-8E28-2249-4881-1F21D1A85F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304A91-D2D7-DD29-2755-6F126579A645}"/>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843C3129-F71D-311D-5E6A-796486D236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ED6898-602D-45A6-E8F7-C42F208D0E4F}"/>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49123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6D4A1B-9206-F45D-F73D-E938A7257B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F7228F7-486A-6E30-4D35-7E690B33CD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C2701A-A768-C991-EC64-D38A371CFC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defRPr>
            </a:lvl1pPr>
          </a:lstStyle>
          <a:p>
            <a:fld id="{0D7482F2-9E9A-4042-8E65-CB33ED25D4C2}" type="datetimeFigureOut">
              <a:rPr lang="en-US" smtClean="0"/>
              <a:pPr/>
              <a:t>6/15/24</a:t>
            </a:fld>
            <a:endParaRPr lang="en-US" dirty="0"/>
          </a:p>
        </p:txBody>
      </p:sp>
      <p:sp>
        <p:nvSpPr>
          <p:cNvPr id="5" name="Footer Placeholder 4">
            <a:extLst>
              <a:ext uri="{FF2B5EF4-FFF2-40B4-BE49-F238E27FC236}">
                <a16:creationId xmlns:a16="http://schemas.microsoft.com/office/drawing/2014/main" id="{4DBC57B7-68A1-2BDB-3624-5EE5C1F643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2A46AA6F-74AD-2C5B-268B-97ECC79B7E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defRPr>
            </a:lvl1pPr>
          </a:lstStyle>
          <a:p>
            <a:fld id="{59D8F132-29D1-7F48-B87F-0327331731EC}" type="slidenum">
              <a:rPr lang="en-US" smtClean="0"/>
              <a:pPr/>
              <a:t>‹#›</a:t>
            </a:fld>
            <a:endParaRPr lang="en-US" dirty="0"/>
          </a:p>
        </p:txBody>
      </p:sp>
    </p:spTree>
    <p:extLst>
      <p:ext uri="{BB962C8B-B14F-4D97-AF65-F5344CB8AC3E}">
        <p14:creationId xmlns:p14="http://schemas.microsoft.com/office/powerpoint/2010/main" val="1767192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logo&#10;&#10;Description automatically generated with medium confidence">
            <a:extLst>
              <a:ext uri="{FF2B5EF4-FFF2-40B4-BE49-F238E27FC236}">
                <a16:creationId xmlns:a16="http://schemas.microsoft.com/office/drawing/2014/main" id="{C8FEC116-2565-6598-036A-1A407F2FEB1F}"/>
              </a:ext>
            </a:extLst>
          </p:cNvPr>
          <p:cNvPicPr>
            <a:picLocks noChangeAspect="1"/>
          </p:cNvPicPr>
          <p:nvPr/>
        </p:nvPicPr>
        <p:blipFill>
          <a:blip r:embed="rId2"/>
          <a:stretch>
            <a:fillRect/>
          </a:stretch>
        </p:blipFill>
        <p:spPr>
          <a:xfrm>
            <a:off x="-1" y="0"/>
            <a:ext cx="5407511" cy="4017818"/>
          </a:xfrm>
          <a:prstGeom prst="rect">
            <a:avLst/>
          </a:prstGeom>
        </p:spPr>
      </p:pic>
      <p:sp>
        <p:nvSpPr>
          <p:cNvPr id="2" name="Title 1">
            <a:extLst>
              <a:ext uri="{FF2B5EF4-FFF2-40B4-BE49-F238E27FC236}">
                <a16:creationId xmlns:a16="http://schemas.microsoft.com/office/drawing/2014/main" id="{29DB439D-6D5D-69AE-E3C9-8B50C525A252}"/>
              </a:ext>
            </a:extLst>
          </p:cNvPr>
          <p:cNvSpPr>
            <a:spLocks noGrp="1"/>
          </p:cNvSpPr>
          <p:nvPr>
            <p:ph type="ctrTitle"/>
          </p:nvPr>
        </p:nvSpPr>
        <p:spPr>
          <a:xfrm>
            <a:off x="1746327" y="2970306"/>
            <a:ext cx="9144000" cy="2387600"/>
          </a:xfrm>
        </p:spPr>
        <p:txBody>
          <a:bodyPr/>
          <a:lstStyle/>
          <a:p>
            <a:r>
              <a:rPr lang="en-US" dirty="0"/>
              <a:t>Pipettes and Problem Solving</a:t>
            </a:r>
          </a:p>
        </p:txBody>
      </p:sp>
    </p:spTree>
    <p:extLst>
      <p:ext uri="{BB962C8B-B14F-4D97-AF65-F5344CB8AC3E}">
        <p14:creationId xmlns:p14="http://schemas.microsoft.com/office/powerpoint/2010/main" val="2018250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p:txBody>
          <a:bodyPr/>
          <a:lstStyle/>
          <a:p>
            <a:r>
              <a:rPr lang="en-US" dirty="0"/>
              <a:t>Check for bacterial contamination</a:t>
            </a:r>
          </a:p>
          <a:p>
            <a:r>
              <a:rPr lang="en-US" dirty="0"/>
              <a:t>Inoculating 10 µL from the finished assay into new growth media and assessing for bacteria growth</a:t>
            </a:r>
          </a:p>
          <a:p>
            <a:endParaRPr lang="en-US" dirty="0"/>
          </a:p>
          <a:p>
            <a:r>
              <a:rPr lang="en-US" dirty="0"/>
              <a:t>Results: Media stayed sterile</a:t>
            </a:r>
          </a:p>
        </p:txBody>
      </p:sp>
    </p:spTree>
    <p:extLst>
      <p:ext uri="{BB962C8B-B14F-4D97-AF65-F5344CB8AC3E}">
        <p14:creationId xmlns:p14="http://schemas.microsoft.com/office/powerpoint/2010/main" val="78703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p:txBody>
          <a:bodyPr/>
          <a:lstStyle/>
          <a:p>
            <a:r>
              <a:rPr lang="en-US" dirty="0"/>
              <a:t>MTT with another cell line HEK-293T with a 20% DMSO arrested cell control</a:t>
            </a:r>
          </a:p>
        </p:txBody>
      </p:sp>
      <p:pic>
        <p:nvPicPr>
          <p:cNvPr id="7" name="Picture 6">
            <a:extLst>
              <a:ext uri="{FF2B5EF4-FFF2-40B4-BE49-F238E27FC236}">
                <a16:creationId xmlns:a16="http://schemas.microsoft.com/office/drawing/2014/main" id="{4BB718CB-A5BB-6F9C-67FA-7492D7015E0E}"/>
              </a:ext>
            </a:extLst>
          </p:cNvPr>
          <p:cNvPicPr>
            <a:picLocks noChangeAspect="1"/>
          </p:cNvPicPr>
          <p:nvPr/>
        </p:nvPicPr>
        <p:blipFill>
          <a:blip r:embed="rId2"/>
          <a:stretch>
            <a:fillRect/>
          </a:stretch>
        </p:blipFill>
        <p:spPr>
          <a:xfrm>
            <a:off x="5239360" y="2561227"/>
            <a:ext cx="2827245" cy="4296773"/>
          </a:xfrm>
          <a:prstGeom prst="rect">
            <a:avLst/>
          </a:prstGeom>
        </p:spPr>
      </p:pic>
    </p:spTree>
    <p:extLst>
      <p:ext uri="{BB962C8B-B14F-4D97-AF65-F5344CB8AC3E}">
        <p14:creationId xmlns:p14="http://schemas.microsoft.com/office/powerpoint/2010/main" val="3653908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p:txBody>
          <a:bodyPr/>
          <a:lstStyle/>
          <a:p>
            <a:r>
              <a:rPr lang="en-US" dirty="0"/>
              <a:t>Examining cells on microscope after MTT has finished</a:t>
            </a:r>
          </a:p>
        </p:txBody>
      </p:sp>
      <p:pic>
        <p:nvPicPr>
          <p:cNvPr id="5" name="Picture 4" descr="A close-up of a microscope&#10;&#10;Description automatically generated">
            <a:extLst>
              <a:ext uri="{FF2B5EF4-FFF2-40B4-BE49-F238E27FC236}">
                <a16:creationId xmlns:a16="http://schemas.microsoft.com/office/drawing/2014/main" id="{2CCAAD63-C01D-AFD5-9A70-690FADBCC062}"/>
              </a:ext>
            </a:extLst>
          </p:cNvPr>
          <p:cNvPicPr>
            <a:picLocks noChangeAspect="1"/>
          </p:cNvPicPr>
          <p:nvPr/>
        </p:nvPicPr>
        <p:blipFill>
          <a:blip r:embed="rId2"/>
          <a:stretch>
            <a:fillRect/>
          </a:stretch>
        </p:blipFill>
        <p:spPr>
          <a:xfrm>
            <a:off x="394447" y="1825625"/>
            <a:ext cx="7467787" cy="5227451"/>
          </a:xfrm>
          <a:prstGeom prst="rect">
            <a:avLst/>
          </a:prstGeom>
        </p:spPr>
      </p:pic>
      <p:sp>
        <p:nvSpPr>
          <p:cNvPr id="6" name="TextBox 5">
            <a:extLst>
              <a:ext uri="{FF2B5EF4-FFF2-40B4-BE49-F238E27FC236}">
                <a16:creationId xmlns:a16="http://schemas.microsoft.com/office/drawing/2014/main" id="{0DFF5D73-7772-9128-F1FC-D406A9F99B84}"/>
              </a:ext>
            </a:extLst>
          </p:cNvPr>
          <p:cNvSpPr txBox="1"/>
          <p:nvPr/>
        </p:nvSpPr>
        <p:spPr>
          <a:xfrm>
            <a:off x="7073153" y="3429000"/>
            <a:ext cx="4280647" cy="830997"/>
          </a:xfrm>
          <a:prstGeom prst="rect">
            <a:avLst/>
          </a:prstGeom>
          <a:noFill/>
        </p:spPr>
        <p:txBody>
          <a:bodyPr wrap="square">
            <a:spAutoFit/>
          </a:bodyPr>
          <a:lstStyle/>
          <a:p>
            <a:pPr marR="0" lvl="0">
              <a:spcBef>
                <a:spcPts val="0"/>
              </a:spcBef>
              <a:spcAft>
                <a:spcPts val="0"/>
              </a:spcAft>
              <a:tabLst>
                <a:tab pos="457200" algn="l"/>
              </a:tabLst>
            </a:pPr>
            <a:r>
              <a:rPr lang="en-US" sz="2400" kern="100" dirty="0">
                <a:effectLst/>
                <a:latin typeface="Arial" panose="020B0604020202020204" pitchFamily="34" charset="0"/>
                <a:ea typeface="Aptos" panose="020B0004020202020204" pitchFamily="34" charset="0"/>
                <a:cs typeface="Times New Roman" panose="02020603050405020304" pitchFamily="18" charset="0"/>
              </a:rPr>
              <a:t>Inconsistent confluency, and not consistent between wells</a:t>
            </a:r>
          </a:p>
        </p:txBody>
      </p:sp>
    </p:spTree>
    <p:extLst>
      <p:ext uri="{BB962C8B-B14F-4D97-AF65-F5344CB8AC3E}">
        <p14:creationId xmlns:p14="http://schemas.microsoft.com/office/powerpoint/2010/main" val="358732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FB0B-9B61-9B38-2347-767C7E0FD32A}"/>
              </a:ext>
            </a:extLst>
          </p:cNvPr>
          <p:cNvSpPr>
            <a:spLocks noGrp="1"/>
          </p:cNvSpPr>
          <p:nvPr>
            <p:ph type="title"/>
          </p:nvPr>
        </p:nvSpPr>
        <p:spPr/>
        <p:txBody>
          <a:bodyPr>
            <a:normAutofit/>
          </a:bodyPr>
          <a:lstStyle/>
          <a:p>
            <a:r>
              <a:rPr lang="en-US" sz="3600" dirty="0"/>
              <a:t>ANSWER</a:t>
            </a:r>
          </a:p>
        </p:txBody>
      </p:sp>
      <p:sp>
        <p:nvSpPr>
          <p:cNvPr id="3" name="Content Placeholder 2">
            <a:extLst>
              <a:ext uri="{FF2B5EF4-FFF2-40B4-BE49-F238E27FC236}">
                <a16:creationId xmlns:a16="http://schemas.microsoft.com/office/drawing/2014/main" id="{34961ACB-3783-EA45-7BED-EE2440CDBBA9}"/>
              </a:ext>
            </a:extLst>
          </p:cNvPr>
          <p:cNvSpPr>
            <a:spLocks noGrp="1"/>
          </p:cNvSpPr>
          <p:nvPr>
            <p:ph idx="1"/>
          </p:nvPr>
        </p:nvSpPr>
        <p:spPr/>
        <p:txBody>
          <a:bodyPr/>
          <a:lstStyle/>
          <a:p>
            <a:r>
              <a:rPr lang="en-US" sz="1800" kern="100" dirty="0">
                <a:effectLst/>
                <a:latin typeface="Arial" panose="020B0604020202020204" pitchFamily="34" charset="0"/>
                <a:ea typeface="Aptos" panose="020B0004020202020204" pitchFamily="34" charset="0"/>
                <a:cs typeface="Times New Roman" panose="02020603050405020304" pitchFamily="18" charset="0"/>
              </a:rPr>
              <a:t>When aspirating off the supernatant in step 11, if the the tip touches the bottom of the well plate. In doing so, the delicate cells are aspirated with the supernatant creating inconsistent cell densities throughout the experiment. This creates inconsistencies with the entirety of the experiment because essentially each well was run at a different density. </a:t>
            </a:r>
            <a:endParaRPr lang="en-US" sz="1800" kern="100" dirty="0">
              <a:effectLst/>
              <a:ea typeface="Aptos" panose="020B0004020202020204" pitchFamily="34" charset="0"/>
              <a:cs typeface="Times New Roman" panose="02020603050405020304" pitchFamily="18" charset="0"/>
            </a:endParaRPr>
          </a:p>
        </p:txBody>
      </p:sp>
      <p:pic>
        <p:nvPicPr>
          <p:cNvPr id="4" name="Picture 3" descr="A close-up of a microscope&#10;&#10;Description automatically generated">
            <a:extLst>
              <a:ext uri="{FF2B5EF4-FFF2-40B4-BE49-F238E27FC236}">
                <a16:creationId xmlns:a16="http://schemas.microsoft.com/office/drawing/2014/main" id="{7E60D527-9ED3-4748-B91F-CD15531E7863}"/>
              </a:ext>
            </a:extLst>
          </p:cNvPr>
          <p:cNvPicPr>
            <a:picLocks noChangeAspect="1"/>
          </p:cNvPicPr>
          <p:nvPr/>
        </p:nvPicPr>
        <p:blipFill>
          <a:blip r:embed="rId2"/>
          <a:stretch>
            <a:fillRect/>
          </a:stretch>
        </p:blipFill>
        <p:spPr>
          <a:xfrm>
            <a:off x="1792941" y="2866913"/>
            <a:ext cx="5701553" cy="3991087"/>
          </a:xfrm>
          <a:prstGeom prst="rect">
            <a:avLst/>
          </a:prstGeom>
        </p:spPr>
      </p:pic>
    </p:spTree>
    <p:extLst>
      <p:ext uri="{BB962C8B-B14F-4D97-AF65-F5344CB8AC3E}">
        <p14:creationId xmlns:p14="http://schemas.microsoft.com/office/powerpoint/2010/main" val="2010930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13F5D-5825-72AB-1A15-24DC4C8841EC}"/>
              </a:ext>
            </a:extLst>
          </p:cNvPr>
          <p:cNvSpPr>
            <a:spLocks noGrp="1"/>
          </p:cNvSpPr>
          <p:nvPr>
            <p:ph type="title"/>
          </p:nvPr>
        </p:nvSpPr>
        <p:spPr/>
        <p:txBody>
          <a:bodyPr>
            <a:normAutofit/>
          </a:bodyPr>
          <a:lstStyle/>
          <a:p>
            <a:r>
              <a:rPr lang="en-US" sz="3600" dirty="0"/>
              <a:t>Scenario: MTT </a:t>
            </a:r>
            <a:r>
              <a:rPr lang="en-US" sz="3600" dirty="0" err="1"/>
              <a:t>Mailase</a:t>
            </a:r>
            <a:endParaRPr lang="en-US" sz="3600" dirty="0"/>
          </a:p>
        </p:txBody>
      </p:sp>
      <p:sp>
        <p:nvSpPr>
          <p:cNvPr id="3" name="Content Placeholder 2">
            <a:extLst>
              <a:ext uri="{FF2B5EF4-FFF2-40B4-BE49-F238E27FC236}">
                <a16:creationId xmlns:a16="http://schemas.microsoft.com/office/drawing/2014/main" id="{5E2B307A-E234-D060-D6DF-B5A8390C431A}"/>
              </a:ext>
            </a:extLst>
          </p:cNvPr>
          <p:cNvSpPr>
            <a:spLocks noGrp="1"/>
          </p:cNvSpPr>
          <p:nvPr>
            <p:ph idx="1"/>
          </p:nvPr>
        </p:nvSpPr>
        <p:spPr>
          <a:xfrm>
            <a:off x="838200" y="1465573"/>
            <a:ext cx="10515600" cy="4711390"/>
          </a:xfrm>
        </p:spPr>
        <p:txBody>
          <a:bodyPr>
            <a:normAutofit/>
          </a:bodyPr>
          <a:lstStyle/>
          <a:p>
            <a:pPr marL="0" indent="0">
              <a:buNone/>
            </a:pPr>
            <a:r>
              <a:rPr lang="en-US" sz="2400" dirty="0">
                <a:effectLst/>
                <a:latin typeface="Arial" panose="020B0604020202020204" pitchFamily="34" charset="0"/>
                <a:ea typeface="Aptos" panose="020B0004020202020204" pitchFamily="34" charset="0"/>
              </a:rPr>
              <a:t>You are a researcher interested in examining the cytotoxicity of a purified protein aggregate on a human neuroblastoma cell line SH-SY5Y. </a:t>
            </a:r>
            <a:endParaRPr lang="en-US" sz="3600" dirty="0"/>
          </a:p>
        </p:txBody>
      </p:sp>
      <p:pic>
        <p:nvPicPr>
          <p:cNvPr id="7" name="Picture 6" descr="A diagram of a scientific experiment&#10;&#10;Description automatically generated">
            <a:extLst>
              <a:ext uri="{FF2B5EF4-FFF2-40B4-BE49-F238E27FC236}">
                <a16:creationId xmlns:a16="http://schemas.microsoft.com/office/drawing/2014/main" id="{67D65FB5-3B35-5FF8-C649-1C6C68886005}"/>
              </a:ext>
            </a:extLst>
          </p:cNvPr>
          <p:cNvPicPr>
            <a:picLocks noChangeAspect="1"/>
          </p:cNvPicPr>
          <p:nvPr/>
        </p:nvPicPr>
        <p:blipFill>
          <a:blip r:embed="rId2"/>
          <a:stretch>
            <a:fillRect/>
          </a:stretch>
        </p:blipFill>
        <p:spPr>
          <a:xfrm>
            <a:off x="1532792" y="1793858"/>
            <a:ext cx="9126416" cy="4699017"/>
          </a:xfrm>
          <a:prstGeom prst="rect">
            <a:avLst/>
          </a:prstGeom>
        </p:spPr>
      </p:pic>
    </p:spTree>
    <p:extLst>
      <p:ext uri="{BB962C8B-B14F-4D97-AF65-F5344CB8AC3E}">
        <p14:creationId xmlns:p14="http://schemas.microsoft.com/office/powerpoint/2010/main" val="2226961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E673A-478B-FAC1-D195-254E3A88492E}"/>
              </a:ext>
            </a:extLst>
          </p:cNvPr>
          <p:cNvSpPr>
            <a:spLocks noGrp="1"/>
          </p:cNvSpPr>
          <p:nvPr>
            <p:ph type="title"/>
          </p:nvPr>
        </p:nvSpPr>
        <p:spPr/>
        <p:txBody>
          <a:bodyPr>
            <a:normAutofit/>
          </a:bodyPr>
          <a:lstStyle/>
          <a:p>
            <a:r>
              <a:rPr lang="en-US" sz="3600" dirty="0"/>
              <a:t>Sample Layout</a:t>
            </a:r>
          </a:p>
        </p:txBody>
      </p:sp>
      <p:pic>
        <p:nvPicPr>
          <p:cNvPr id="5" name="Content Placeholder 4" descr="A white rectangular object with circles and numbers&#10;&#10;Description automatically generated">
            <a:extLst>
              <a:ext uri="{FF2B5EF4-FFF2-40B4-BE49-F238E27FC236}">
                <a16:creationId xmlns:a16="http://schemas.microsoft.com/office/drawing/2014/main" id="{D4A88278-F2AA-6651-DF33-6765907DEA2C}"/>
              </a:ext>
            </a:extLst>
          </p:cNvPr>
          <p:cNvPicPr>
            <a:picLocks noGrp="1" noChangeAspect="1"/>
          </p:cNvPicPr>
          <p:nvPr>
            <p:ph idx="1"/>
          </p:nvPr>
        </p:nvPicPr>
        <p:blipFill>
          <a:blip r:embed="rId2"/>
          <a:stretch>
            <a:fillRect/>
          </a:stretch>
        </p:blipFill>
        <p:spPr>
          <a:xfrm>
            <a:off x="560753" y="1360183"/>
            <a:ext cx="6156569" cy="4687388"/>
          </a:xfrm>
        </p:spPr>
      </p:pic>
      <p:sp>
        <p:nvSpPr>
          <p:cNvPr id="14" name="TextBox 13">
            <a:extLst>
              <a:ext uri="{FF2B5EF4-FFF2-40B4-BE49-F238E27FC236}">
                <a16:creationId xmlns:a16="http://schemas.microsoft.com/office/drawing/2014/main" id="{D813761D-A58B-5AF2-1F19-25AAD2A7903A}"/>
              </a:ext>
            </a:extLst>
          </p:cNvPr>
          <p:cNvSpPr txBox="1"/>
          <p:nvPr/>
        </p:nvSpPr>
        <p:spPr>
          <a:xfrm>
            <a:off x="6671486" y="2243269"/>
            <a:ext cx="5520514" cy="2862322"/>
          </a:xfrm>
          <a:prstGeom prst="rect">
            <a:avLst/>
          </a:prstGeom>
          <a:noFill/>
        </p:spPr>
        <p:txBody>
          <a:bodyPr wrap="square">
            <a:spAutoFit/>
          </a:bodyPr>
          <a:lstStyle/>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DMEM blank without cells or protein aggregate</a:t>
            </a: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SH-SY5Y control cells without protein aggregate</a:t>
            </a: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SH-SY5Y cells with high concentration of aggregate</a:t>
            </a: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SH-SY5Y cells with medium concentration of aggregate</a:t>
            </a: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SH-SY5Y cells with low concentration of aggregate</a:t>
            </a: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Cell-free control with high concentration of aggregate</a:t>
            </a: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6C8E4CC4-4EE0-DA9E-B61A-D6D375CD3C97}"/>
              </a:ext>
            </a:extLst>
          </p:cNvPr>
          <p:cNvSpPr txBox="1"/>
          <p:nvPr/>
        </p:nvSpPr>
        <p:spPr>
          <a:xfrm>
            <a:off x="1781589" y="2685746"/>
            <a:ext cx="373820" cy="369332"/>
          </a:xfrm>
          <a:prstGeom prst="rect">
            <a:avLst/>
          </a:prstGeom>
          <a:noFill/>
        </p:spPr>
        <p:txBody>
          <a:bodyPr wrap="none" rtlCol="0">
            <a:spAutoFit/>
          </a:bodyPr>
          <a:lstStyle/>
          <a:p>
            <a:r>
              <a:rPr lang="en-US" dirty="0">
                <a:latin typeface="Arial" panose="020B0604020202020204" pitchFamily="34" charset="0"/>
              </a:rPr>
              <a:t>1.</a:t>
            </a:r>
          </a:p>
        </p:txBody>
      </p:sp>
      <p:sp>
        <p:nvSpPr>
          <p:cNvPr id="4" name="TextBox 3">
            <a:extLst>
              <a:ext uri="{FF2B5EF4-FFF2-40B4-BE49-F238E27FC236}">
                <a16:creationId xmlns:a16="http://schemas.microsoft.com/office/drawing/2014/main" id="{75ECF9E6-E920-E0BF-8C1E-2AE2BBFDF1AD}"/>
              </a:ext>
            </a:extLst>
          </p:cNvPr>
          <p:cNvSpPr txBox="1"/>
          <p:nvPr/>
        </p:nvSpPr>
        <p:spPr>
          <a:xfrm>
            <a:off x="1781589" y="3112716"/>
            <a:ext cx="373820" cy="369332"/>
          </a:xfrm>
          <a:prstGeom prst="rect">
            <a:avLst/>
          </a:prstGeom>
          <a:noFill/>
        </p:spPr>
        <p:txBody>
          <a:bodyPr wrap="none" rtlCol="0">
            <a:spAutoFit/>
          </a:bodyPr>
          <a:lstStyle/>
          <a:p>
            <a:r>
              <a:rPr lang="en-US" dirty="0">
                <a:latin typeface="Arial" panose="020B0604020202020204" pitchFamily="34" charset="0"/>
              </a:rPr>
              <a:t>1.</a:t>
            </a:r>
          </a:p>
        </p:txBody>
      </p:sp>
      <p:sp>
        <p:nvSpPr>
          <p:cNvPr id="9" name="TextBox 8">
            <a:extLst>
              <a:ext uri="{FF2B5EF4-FFF2-40B4-BE49-F238E27FC236}">
                <a16:creationId xmlns:a16="http://schemas.microsoft.com/office/drawing/2014/main" id="{91BFB9A8-F218-BF0E-AC0A-6DC717452521}"/>
              </a:ext>
            </a:extLst>
          </p:cNvPr>
          <p:cNvSpPr txBox="1"/>
          <p:nvPr/>
        </p:nvSpPr>
        <p:spPr>
          <a:xfrm>
            <a:off x="1781589" y="3489764"/>
            <a:ext cx="373820" cy="369332"/>
          </a:xfrm>
          <a:prstGeom prst="rect">
            <a:avLst/>
          </a:prstGeom>
          <a:noFill/>
        </p:spPr>
        <p:txBody>
          <a:bodyPr wrap="none" rtlCol="0">
            <a:spAutoFit/>
          </a:bodyPr>
          <a:lstStyle/>
          <a:p>
            <a:r>
              <a:rPr lang="en-US" dirty="0">
                <a:latin typeface="Arial" panose="020B0604020202020204" pitchFamily="34" charset="0"/>
              </a:rPr>
              <a:t>1.</a:t>
            </a:r>
          </a:p>
        </p:txBody>
      </p:sp>
      <p:sp>
        <p:nvSpPr>
          <p:cNvPr id="13" name="TextBox 12">
            <a:extLst>
              <a:ext uri="{FF2B5EF4-FFF2-40B4-BE49-F238E27FC236}">
                <a16:creationId xmlns:a16="http://schemas.microsoft.com/office/drawing/2014/main" id="{715984ED-773E-220C-1CF1-C6AB7AE661F4}"/>
              </a:ext>
            </a:extLst>
          </p:cNvPr>
          <p:cNvSpPr txBox="1"/>
          <p:nvPr/>
        </p:nvSpPr>
        <p:spPr>
          <a:xfrm>
            <a:off x="2185226" y="2685746"/>
            <a:ext cx="373820" cy="369332"/>
          </a:xfrm>
          <a:prstGeom prst="rect">
            <a:avLst/>
          </a:prstGeom>
          <a:noFill/>
        </p:spPr>
        <p:txBody>
          <a:bodyPr wrap="none" rtlCol="0">
            <a:spAutoFit/>
          </a:bodyPr>
          <a:lstStyle/>
          <a:p>
            <a:r>
              <a:rPr lang="en-US" dirty="0">
                <a:latin typeface="Arial" panose="020B0604020202020204" pitchFamily="34" charset="0"/>
              </a:rPr>
              <a:t>2.</a:t>
            </a:r>
          </a:p>
        </p:txBody>
      </p:sp>
      <p:sp>
        <p:nvSpPr>
          <p:cNvPr id="15" name="TextBox 14">
            <a:extLst>
              <a:ext uri="{FF2B5EF4-FFF2-40B4-BE49-F238E27FC236}">
                <a16:creationId xmlns:a16="http://schemas.microsoft.com/office/drawing/2014/main" id="{E6A689E2-39A7-9971-AAFB-C66E4E3D434F}"/>
              </a:ext>
            </a:extLst>
          </p:cNvPr>
          <p:cNvSpPr txBox="1"/>
          <p:nvPr/>
        </p:nvSpPr>
        <p:spPr>
          <a:xfrm>
            <a:off x="2588863" y="2685746"/>
            <a:ext cx="373820" cy="369332"/>
          </a:xfrm>
          <a:prstGeom prst="rect">
            <a:avLst/>
          </a:prstGeom>
          <a:noFill/>
        </p:spPr>
        <p:txBody>
          <a:bodyPr wrap="none" rtlCol="0">
            <a:spAutoFit/>
          </a:bodyPr>
          <a:lstStyle/>
          <a:p>
            <a:r>
              <a:rPr lang="en-US" dirty="0">
                <a:latin typeface="Arial" panose="020B0604020202020204" pitchFamily="34" charset="0"/>
              </a:rPr>
              <a:t>3.</a:t>
            </a:r>
          </a:p>
        </p:txBody>
      </p:sp>
      <p:sp>
        <p:nvSpPr>
          <p:cNvPr id="16" name="TextBox 15">
            <a:extLst>
              <a:ext uri="{FF2B5EF4-FFF2-40B4-BE49-F238E27FC236}">
                <a16:creationId xmlns:a16="http://schemas.microsoft.com/office/drawing/2014/main" id="{BD206E59-5CD5-FC1C-7CB4-EB08EFBCBEB8}"/>
              </a:ext>
            </a:extLst>
          </p:cNvPr>
          <p:cNvSpPr txBox="1"/>
          <p:nvPr/>
        </p:nvSpPr>
        <p:spPr>
          <a:xfrm>
            <a:off x="3002425" y="2685746"/>
            <a:ext cx="373820" cy="369332"/>
          </a:xfrm>
          <a:prstGeom prst="rect">
            <a:avLst/>
          </a:prstGeom>
          <a:noFill/>
        </p:spPr>
        <p:txBody>
          <a:bodyPr wrap="none" rtlCol="0">
            <a:spAutoFit/>
          </a:bodyPr>
          <a:lstStyle/>
          <a:p>
            <a:r>
              <a:rPr lang="en-US" dirty="0">
                <a:latin typeface="Arial" panose="020B0604020202020204" pitchFamily="34" charset="0"/>
              </a:rPr>
              <a:t>4.</a:t>
            </a:r>
          </a:p>
        </p:txBody>
      </p:sp>
      <p:sp>
        <p:nvSpPr>
          <p:cNvPr id="17" name="TextBox 16">
            <a:extLst>
              <a:ext uri="{FF2B5EF4-FFF2-40B4-BE49-F238E27FC236}">
                <a16:creationId xmlns:a16="http://schemas.microsoft.com/office/drawing/2014/main" id="{CBBC62B4-1374-DC47-1E87-D26756BFB5C4}"/>
              </a:ext>
            </a:extLst>
          </p:cNvPr>
          <p:cNvSpPr txBox="1"/>
          <p:nvPr/>
        </p:nvSpPr>
        <p:spPr>
          <a:xfrm>
            <a:off x="3415987" y="2685746"/>
            <a:ext cx="373820" cy="369332"/>
          </a:xfrm>
          <a:prstGeom prst="rect">
            <a:avLst/>
          </a:prstGeom>
          <a:noFill/>
        </p:spPr>
        <p:txBody>
          <a:bodyPr wrap="none" rtlCol="0">
            <a:spAutoFit/>
          </a:bodyPr>
          <a:lstStyle/>
          <a:p>
            <a:r>
              <a:rPr lang="en-US" dirty="0">
                <a:latin typeface="Arial" panose="020B0604020202020204" pitchFamily="34" charset="0"/>
              </a:rPr>
              <a:t>5.</a:t>
            </a:r>
          </a:p>
        </p:txBody>
      </p:sp>
      <p:sp>
        <p:nvSpPr>
          <p:cNvPr id="18" name="TextBox 17">
            <a:extLst>
              <a:ext uri="{FF2B5EF4-FFF2-40B4-BE49-F238E27FC236}">
                <a16:creationId xmlns:a16="http://schemas.microsoft.com/office/drawing/2014/main" id="{EB5C39B6-5FD3-7CFE-AAF8-35C4E0FCE9A2}"/>
              </a:ext>
            </a:extLst>
          </p:cNvPr>
          <p:cNvSpPr txBox="1"/>
          <p:nvPr/>
        </p:nvSpPr>
        <p:spPr>
          <a:xfrm>
            <a:off x="3809685" y="2685746"/>
            <a:ext cx="373820" cy="369332"/>
          </a:xfrm>
          <a:prstGeom prst="rect">
            <a:avLst/>
          </a:prstGeom>
          <a:noFill/>
        </p:spPr>
        <p:txBody>
          <a:bodyPr wrap="none" rtlCol="0">
            <a:spAutoFit/>
          </a:bodyPr>
          <a:lstStyle/>
          <a:p>
            <a:r>
              <a:rPr lang="en-US" dirty="0">
                <a:latin typeface="Arial" panose="020B0604020202020204" pitchFamily="34" charset="0"/>
              </a:rPr>
              <a:t>6.</a:t>
            </a:r>
          </a:p>
        </p:txBody>
      </p:sp>
      <p:sp>
        <p:nvSpPr>
          <p:cNvPr id="24" name="TextBox 23">
            <a:extLst>
              <a:ext uri="{FF2B5EF4-FFF2-40B4-BE49-F238E27FC236}">
                <a16:creationId xmlns:a16="http://schemas.microsoft.com/office/drawing/2014/main" id="{73F59B79-AFC9-D3C9-CD60-A94485E5483E}"/>
              </a:ext>
            </a:extLst>
          </p:cNvPr>
          <p:cNvSpPr txBox="1"/>
          <p:nvPr/>
        </p:nvSpPr>
        <p:spPr>
          <a:xfrm>
            <a:off x="2193486" y="3099424"/>
            <a:ext cx="373820" cy="369332"/>
          </a:xfrm>
          <a:prstGeom prst="rect">
            <a:avLst/>
          </a:prstGeom>
          <a:noFill/>
        </p:spPr>
        <p:txBody>
          <a:bodyPr wrap="none" rtlCol="0">
            <a:spAutoFit/>
          </a:bodyPr>
          <a:lstStyle/>
          <a:p>
            <a:r>
              <a:rPr lang="en-US" dirty="0">
                <a:latin typeface="Arial" panose="020B0604020202020204" pitchFamily="34" charset="0"/>
              </a:rPr>
              <a:t>2.</a:t>
            </a:r>
          </a:p>
        </p:txBody>
      </p:sp>
      <p:sp>
        <p:nvSpPr>
          <p:cNvPr id="25" name="TextBox 24">
            <a:extLst>
              <a:ext uri="{FF2B5EF4-FFF2-40B4-BE49-F238E27FC236}">
                <a16:creationId xmlns:a16="http://schemas.microsoft.com/office/drawing/2014/main" id="{8C2CCF56-6ED5-4AA6-4E06-E480F2858665}"/>
              </a:ext>
            </a:extLst>
          </p:cNvPr>
          <p:cNvSpPr txBox="1"/>
          <p:nvPr/>
        </p:nvSpPr>
        <p:spPr>
          <a:xfrm>
            <a:off x="2597123" y="3099424"/>
            <a:ext cx="373820" cy="369332"/>
          </a:xfrm>
          <a:prstGeom prst="rect">
            <a:avLst/>
          </a:prstGeom>
          <a:noFill/>
        </p:spPr>
        <p:txBody>
          <a:bodyPr wrap="none" rtlCol="0">
            <a:spAutoFit/>
          </a:bodyPr>
          <a:lstStyle/>
          <a:p>
            <a:r>
              <a:rPr lang="en-US" dirty="0">
                <a:latin typeface="Arial" panose="020B0604020202020204" pitchFamily="34" charset="0"/>
              </a:rPr>
              <a:t>3.</a:t>
            </a:r>
          </a:p>
        </p:txBody>
      </p:sp>
      <p:sp>
        <p:nvSpPr>
          <p:cNvPr id="26" name="TextBox 25">
            <a:extLst>
              <a:ext uri="{FF2B5EF4-FFF2-40B4-BE49-F238E27FC236}">
                <a16:creationId xmlns:a16="http://schemas.microsoft.com/office/drawing/2014/main" id="{4255F330-05A2-713F-B29D-3F619CD74EBD}"/>
              </a:ext>
            </a:extLst>
          </p:cNvPr>
          <p:cNvSpPr txBox="1"/>
          <p:nvPr/>
        </p:nvSpPr>
        <p:spPr>
          <a:xfrm>
            <a:off x="3010685" y="3099424"/>
            <a:ext cx="373820" cy="369332"/>
          </a:xfrm>
          <a:prstGeom prst="rect">
            <a:avLst/>
          </a:prstGeom>
          <a:noFill/>
        </p:spPr>
        <p:txBody>
          <a:bodyPr wrap="none" rtlCol="0">
            <a:spAutoFit/>
          </a:bodyPr>
          <a:lstStyle/>
          <a:p>
            <a:r>
              <a:rPr lang="en-US" dirty="0">
                <a:latin typeface="Arial" panose="020B0604020202020204" pitchFamily="34" charset="0"/>
              </a:rPr>
              <a:t>4.</a:t>
            </a:r>
          </a:p>
        </p:txBody>
      </p:sp>
      <p:sp>
        <p:nvSpPr>
          <p:cNvPr id="27" name="TextBox 26">
            <a:extLst>
              <a:ext uri="{FF2B5EF4-FFF2-40B4-BE49-F238E27FC236}">
                <a16:creationId xmlns:a16="http://schemas.microsoft.com/office/drawing/2014/main" id="{7AD14EEC-F7B1-B17A-4778-570C10471378}"/>
              </a:ext>
            </a:extLst>
          </p:cNvPr>
          <p:cNvSpPr txBox="1"/>
          <p:nvPr/>
        </p:nvSpPr>
        <p:spPr>
          <a:xfrm>
            <a:off x="3424247" y="3099424"/>
            <a:ext cx="373820" cy="369332"/>
          </a:xfrm>
          <a:prstGeom prst="rect">
            <a:avLst/>
          </a:prstGeom>
          <a:noFill/>
        </p:spPr>
        <p:txBody>
          <a:bodyPr wrap="none" rtlCol="0">
            <a:spAutoFit/>
          </a:bodyPr>
          <a:lstStyle/>
          <a:p>
            <a:r>
              <a:rPr lang="en-US" dirty="0">
                <a:latin typeface="Arial" panose="020B0604020202020204" pitchFamily="34" charset="0"/>
              </a:rPr>
              <a:t>5.</a:t>
            </a:r>
          </a:p>
        </p:txBody>
      </p:sp>
      <p:sp>
        <p:nvSpPr>
          <p:cNvPr id="28" name="TextBox 27">
            <a:extLst>
              <a:ext uri="{FF2B5EF4-FFF2-40B4-BE49-F238E27FC236}">
                <a16:creationId xmlns:a16="http://schemas.microsoft.com/office/drawing/2014/main" id="{37FD87F1-D9FE-CB56-B884-0A94A2B199E5}"/>
              </a:ext>
            </a:extLst>
          </p:cNvPr>
          <p:cNvSpPr txBox="1"/>
          <p:nvPr/>
        </p:nvSpPr>
        <p:spPr>
          <a:xfrm>
            <a:off x="3817945" y="3099424"/>
            <a:ext cx="373820" cy="369332"/>
          </a:xfrm>
          <a:prstGeom prst="rect">
            <a:avLst/>
          </a:prstGeom>
          <a:noFill/>
        </p:spPr>
        <p:txBody>
          <a:bodyPr wrap="none" rtlCol="0">
            <a:spAutoFit/>
          </a:bodyPr>
          <a:lstStyle/>
          <a:p>
            <a:r>
              <a:rPr lang="en-US" dirty="0">
                <a:latin typeface="Arial" panose="020B0604020202020204" pitchFamily="34" charset="0"/>
              </a:rPr>
              <a:t>6.</a:t>
            </a:r>
          </a:p>
        </p:txBody>
      </p:sp>
      <p:sp>
        <p:nvSpPr>
          <p:cNvPr id="29" name="TextBox 28">
            <a:extLst>
              <a:ext uri="{FF2B5EF4-FFF2-40B4-BE49-F238E27FC236}">
                <a16:creationId xmlns:a16="http://schemas.microsoft.com/office/drawing/2014/main" id="{2B095499-4D2C-8805-A768-C7C3736C9A7C}"/>
              </a:ext>
            </a:extLst>
          </p:cNvPr>
          <p:cNvSpPr txBox="1"/>
          <p:nvPr/>
        </p:nvSpPr>
        <p:spPr>
          <a:xfrm>
            <a:off x="2193486" y="3489764"/>
            <a:ext cx="373820" cy="369332"/>
          </a:xfrm>
          <a:prstGeom prst="rect">
            <a:avLst/>
          </a:prstGeom>
          <a:noFill/>
        </p:spPr>
        <p:txBody>
          <a:bodyPr wrap="none" rtlCol="0">
            <a:spAutoFit/>
          </a:bodyPr>
          <a:lstStyle/>
          <a:p>
            <a:r>
              <a:rPr lang="en-US" dirty="0">
                <a:latin typeface="Arial" panose="020B0604020202020204" pitchFamily="34" charset="0"/>
              </a:rPr>
              <a:t>2.</a:t>
            </a:r>
          </a:p>
        </p:txBody>
      </p:sp>
      <p:sp>
        <p:nvSpPr>
          <p:cNvPr id="30" name="TextBox 29">
            <a:extLst>
              <a:ext uri="{FF2B5EF4-FFF2-40B4-BE49-F238E27FC236}">
                <a16:creationId xmlns:a16="http://schemas.microsoft.com/office/drawing/2014/main" id="{75DA24B5-61CD-FFB6-1778-59E743D57F1C}"/>
              </a:ext>
            </a:extLst>
          </p:cNvPr>
          <p:cNvSpPr txBox="1"/>
          <p:nvPr/>
        </p:nvSpPr>
        <p:spPr>
          <a:xfrm>
            <a:off x="2597123" y="3489764"/>
            <a:ext cx="373820" cy="369332"/>
          </a:xfrm>
          <a:prstGeom prst="rect">
            <a:avLst/>
          </a:prstGeom>
          <a:noFill/>
        </p:spPr>
        <p:txBody>
          <a:bodyPr wrap="none" rtlCol="0">
            <a:spAutoFit/>
          </a:bodyPr>
          <a:lstStyle/>
          <a:p>
            <a:r>
              <a:rPr lang="en-US" dirty="0">
                <a:latin typeface="Arial" panose="020B0604020202020204" pitchFamily="34" charset="0"/>
              </a:rPr>
              <a:t>3.</a:t>
            </a:r>
          </a:p>
        </p:txBody>
      </p:sp>
      <p:sp>
        <p:nvSpPr>
          <p:cNvPr id="31" name="TextBox 30">
            <a:extLst>
              <a:ext uri="{FF2B5EF4-FFF2-40B4-BE49-F238E27FC236}">
                <a16:creationId xmlns:a16="http://schemas.microsoft.com/office/drawing/2014/main" id="{6F7A1D4E-A981-DFB6-F6B2-663D0C5F653B}"/>
              </a:ext>
            </a:extLst>
          </p:cNvPr>
          <p:cNvSpPr txBox="1"/>
          <p:nvPr/>
        </p:nvSpPr>
        <p:spPr>
          <a:xfrm>
            <a:off x="3010685" y="3489764"/>
            <a:ext cx="373820" cy="369332"/>
          </a:xfrm>
          <a:prstGeom prst="rect">
            <a:avLst/>
          </a:prstGeom>
          <a:noFill/>
        </p:spPr>
        <p:txBody>
          <a:bodyPr wrap="none" rtlCol="0">
            <a:spAutoFit/>
          </a:bodyPr>
          <a:lstStyle/>
          <a:p>
            <a:r>
              <a:rPr lang="en-US" dirty="0">
                <a:latin typeface="Arial" panose="020B0604020202020204" pitchFamily="34" charset="0"/>
              </a:rPr>
              <a:t>4.</a:t>
            </a:r>
          </a:p>
        </p:txBody>
      </p:sp>
      <p:sp>
        <p:nvSpPr>
          <p:cNvPr id="32" name="TextBox 31">
            <a:extLst>
              <a:ext uri="{FF2B5EF4-FFF2-40B4-BE49-F238E27FC236}">
                <a16:creationId xmlns:a16="http://schemas.microsoft.com/office/drawing/2014/main" id="{E1744DF7-4F45-6AB2-0AE7-0A472D1220B1}"/>
              </a:ext>
            </a:extLst>
          </p:cNvPr>
          <p:cNvSpPr txBox="1"/>
          <p:nvPr/>
        </p:nvSpPr>
        <p:spPr>
          <a:xfrm>
            <a:off x="3424247" y="3489764"/>
            <a:ext cx="373820" cy="369332"/>
          </a:xfrm>
          <a:prstGeom prst="rect">
            <a:avLst/>
          </a:prstGeom>
          <a:noFill/>
        </p:spPr>
        <p:txBody>
          <a:bodyPr wrap="none" rtlCol="0">
            <a:spAutoFit/>
          </a:bodyPr>
          <a:lstStyle/>
          <a:p>
            <a:r>
              <a:rPr lang="en-US" dirty="0">
                <a:latin typeface="Arial" panose="020B0604020202020204" pitchFamily="34" charset="0"/>
              </a:rPr>
              <a:t>5.</a:t>
            </a:r>
          </a:p>
        </p:txBody>
      </p:sp>
      <p:sp>
        <p:nvSpPr>
          <p:cNvPr id="33" name="TextBox 32">
            <a:extLst>
              <a:ext uri="{FF2B5EF4-FFF2-40B4-BE49-F238E27FC236}">
                <a16:creationId xmlns:a16="http://schemas.microsoft.com/office/drawing/2014/main" id="{30F32CC7-1FA3-1362-4174-EA65C4B08837}"/>
              </a:ext>
            </a:extLst>
          </p:cNvPr>
          <p:cNvSpPr txBox="1"/>
          <p:nvPr/>
        </p:nvSpPr>
        <p:spPr>
          <a:xfrm>
            <a:off x="3817945" y="3489764"/>
            <a:ext cx="373820" cy="369332"/>
          </a:xfrm>
          <a:prstGeom prst="rect">
            <a:avLst/>
          </a:prstGeom>
          <a:noFill/>
        </p:spPr>
        <p:txBody>
          <a:bodyPr wrap="none" rtlCol="0">
            <a:spAutoFit/>
          </a:bodyPr>
          <a:lstStyle/>
          <a:p>
            <a:r>
              <a:rPr lang="en-US" dirty="0">
                <a:latin typeface="Arial" panose="020B0604020202020204" pitchFamily="34" charset="0"/>
              </a:rPr>
              <a:t>6.</a:t>
            </a:r>
          </a:p>
        </p:txBody>
      </p:sp>
      <p:sp>
        <p:nvSpPr>
          <p:cNvPr id="34" name="TextBox 33">
            <a:extLst>
              <a:ext uri="{FF2B5EF4-FFF2-40B4-BE49-F238E27FC236}">
                <a16:creationId xmlns:a16="http://schemas.microsoft.com/office/drawing/2014/main" id="{8BC38F9B-D161-0E7F-96F5-960D07A44E15}"/>
              </a:ext>
            </a:extLst>
          </p:cNvPr>
          <p:cNvSpPr txBox="1"/>
          <p:nvPr/>
        </p:nvSpPr>
        <p:spPr>
          <a:xfrm>
            <a:off x="1773329" y="3918796"/>
            <a:ext cx="373820" cy="369332"/>
          </a:xfrm>
          <a:prstGeom prst="rect">
            <a:avLst/>
          </a:prstGeom>
          <a:noFill/>
        </p:spPr>
        <p:txBody>
          <a:bodyPr wrap="none" rtlCol="0">
            <a:spAutoFit/>
          </a:bodyPr>
          <a:lstStyle/>
          <a:p>
            <a:r>
              <a:rPr lang="en-US" dirty="0">
                <a:latin typeface="Arial" panose="020B0604020202020204" pitchFamily="34" charset="0"/>
              </a:rPr>
              <a:t>1.</a:t>
            </a:r>
          </a:p>
        </p:txBody>
      </p:sp>
      <p:sp>
        <p:nvSpPr>
          <p:cNvPr id="35" name="TextBox 34">
            <a:extLst>
              <a:ext uri="{FF2B5EF4-FFF2-40B4-BE49-F238E27FC236}">
                <a16:creationId xmlns:a16="http://schemas.microsoft.com/office/drawing/2014/main" id="{1FF5D13B-63C1-0E35-8FF3-4EB04CC3CA94}"/>
              </a:ext>
            </a:extLst>
          </p:cNvPr>
          <p:cNvSpPr txBox="1"/>
          <p:nvPr/>
        </p:nvSpPr>
        <p:spPr>
          <a:xfrm>
            <a:off x="2185226" y="3918796"/>
            <a:ext cx="373820" cy="369332"/>
          </a:xfrm>
          <a:prstGeom prst="rect">
            <a:avLst/>
          </a:prstGeom>
          <a:noFill/>
        </p:spPr>
        <p:txBody>
          <a:bodyPr wrap="none" rtlCol="0">
            <a:spAutoFit/>
          </a:bodyPr>
          <a:lstStyle/>
          <a:p>
            <a:r>
              <a:rPr lang="en-US" dirty="0">
                <a:latin typeface="Arial" panose="020B0604020202020204" pitchFamily="34" charset="0"/>
              </a:rPr>
              <a:t>2.</a:t>
            </a:r>
          </a:p>
        </p:txBody>
      </p:sp>
      <p:sp>
        <p:nvSpPr>
          <p:cNvPr id="36" name="TextBox 35">
            <a:extLst>
              <a:ext uri="{FF2B5EF4-FFF2-40B4-BE49-F238E27FC236}">
                <a16:creationId xmlns:a16="http://schemas.microsoft.com/office/drawing/2014/main" id="{6F426430-A888-20F2-A8F6-1A19159D80B6}"/>
              </a:ext>
            </a:extLst>
          </p:cNvPr>
          <p:cNvSpPr txBox="1"/>
          <p:nvPr/>
        </p:nvSpPr>
        <p:spPr>
          <a:xfrm>
            <a:off x="2588863" y="3918796"/>
            <a:ext cx="373820" cy="369332"/>
          </a:xfrm>
          <a:prstGeom prst="rect">
            <a:avLst/>
          </a:prstGeom>
          <a:noFill/>
        </p:spPr>
        <p:txBody>
          <a:bodyPr wrap="none" rtlCol="0">
            <a:spAutoFit/>
          </a:bodyPr>
          <a:lstStyle/>
          <a:p>
            <a:r>
              <a:rPr lang="en-US" dirty="0">
                <a:latin typeface="Arial" panose="020B0604020202020204" pitchFamily="34" charset="0"/>
              </a:rPr>
              <a:t>3.</a:t>
            </a:r>
          </a:p>
        </p:txBody>
      </p:sp>
      <p:sp>
        <p:nvSpPr>
          <p:cNvPr id="37" name="TextBox 36">
            <a:extLst>
              <a:ext uri="{FF2B5EF4-FFF2-40B4-BE49-F238E27FC236}">
                <a16:creationId xmlns:a16="http://schemas.microsoft.com/office/drawing/2014/main" id="{601F0400-9E1C-0EE6-F7BC-F656D9181BF6}"/>
              </a:ext>
            </a:extLst>
          </p:cNvPr>
          <p:cNvSpPr txBox="1"/>
          <p:nvPr/>
        </p:nvSpPr>
        <p:spPr>
          <a:xfrm>
            <a:off x="3002425" y="3918796"/>
            <a:ext cx="373820" cy="369332"/>
          </a:xfrm>
          <a:prstGeom prst="rect">
            <a:avLst/>
          </a:prstGeom>
          <a:noFill/>
        </p:spPr>
        <p:txBody>
          <a:bodyPr wrap="none" rtlCol="0">
            <a:spAutoFit/>
          </a:bodyPr>
          <a:lstStyle/>
          <a:p>
            <a:r>
              <a:rPr lang="en-US" dirty="0">
                <a:latin typeface="Arial" panose="020B0604020202020204" pitchFamily="34" charset="0"/>
              </a:rPr>
              <a:t>4.</a:t>
            </a:r>
          </a:p>
        </p:txBody>
      </p:sp>
      <p:sp>
        <p:nvSpPr>
          <p:cNvPr id="38" name="TextBox 37">
            <a:extLst>
              <a:ext uri="{FF2B5EF4-FFF2-40B4-BE49-F238E27FC236}">
                <a16:creationId xmlns:a16="http://schemas.microsoft.com/office/drawing/2014/main" id="{F6A13804-0B72-FFB7-D97C-B5BD18BB0141}"/>
              </a:ext>
            </a:extLst>
          </p:cNvPr>
          <p:cNvSpPr txBox="1"/>
          <p:nvPr/>
        </p:nvSpPr>
        <p:spPr>
          <a:xfrm>
            <a:off x="3415987" y="3918796"/>
            <a:ext cx="373820" cy="369332"/>
          </a:xfrm>
          <a:prstGeom prst="rect">
            <a:avLst/>
          </a:prstGeom>
          <a:noFill/>
        </p:spPr>
        <p:txBody>
          <a:bodyPr wrap="none" rtlCol="0">
            <a:spAutoFit/>
          </a:bodyPr>
          <a:lstStyle/>
          <a:p>
            <a:r>
              <a:rPr lang="en-US" dirty="0">
                <a:latin typeface="Arial" panose="020B0604020202020204" pitchFamily="34" charset="0"/>
              </a:rPr>
              <a:t>5.</a:t>
            </a:r>
          </a:p>
        </p:txBody>
      </p:sp>
      <p:sp>
        <p:nvSpPr>
          <p:cNvPr id="39" name="TextBox 38">
            <a:extLst>
              <a:ext uri="{FF2B5EF4-FFF2-40B4-BE49-F238E27FC236}">
                <a16:creationId xmlns:a16="http://schemas.microsoft.com/office/drawing/2014/main" id="{E6367E13-94DA-2789-18AB-9DB0CE9A3E64}"/>
              </a:ext>
            </a:extLst>
          </p:cNvPr>
          <p:cNvSpPr txBox="1"/>
          <p:nvPr/>
        </p:nvSpPr>
        <p:spPr>
          <a:xfrm>
            <a:off x="3809685" y="3918796"/>
            <a:ext cx="373820" cy="369332"/>
          </a:xfrm>
          <a:prstGeom prst="rect">
            <a:avLst/>
          </a:prstGeom>
          <a:noFill/>
        </p:spPr>
        <p:txBody>
          <a:bodyPr wrap="none" rtlCol="0">
            <a:spAutoFit/>
          </a:bodyPr>
          <a:lstStyle/>
          <a:p>
            <a:r>
              <a:rPr lang="en-US" dirty="0">
                <a:latin typeface="Arial" panose="020B0604020202020204" pitchFamily="34" charset="0"/>
              </a:rPr>
              <a:t>6.</a:t>
            </a:r>
          </a:p>
        </p:txBody>
      </p:sp>
      <p:sp>
        <p:nvSpPr>
          <p:cNvPr id="40" name="TextBox 39">
            <a:extLst>
              <a:ext uri="{FF2B5EF4-FFF2-40B4-BE49-F238E27FC236}">
                <a16:creationId xmlns:a16="http://schemas.microsoft.com/office/drawing/2014/main" id="{EC9CE9A7-AA66-5E09-7BF4-7FFF1B2C0E94}"/>
              </a:ext>
            </a:extLst>
          </p:cNvPr>
          <p:cNvSpPr txBox="1"/>
          <p:nvPr/>
        </p:nvSpPr>
        <p:spPr>
          <a:xfrm>
            <a:off x="1781589" y="4320085"/>
            <a:ext cx="373820" cy="369332"/>
          </a:xfrm>
          <a:prstGeom prst="rect">
            <a:avLst/>
          </a:prstGeom>
          <a:noFill/>
        </p:spPr>
        <p:txBody>
          <a:bodyPr wrap="none" rtlCol="0">
            <a:spAutoFit/>
          </a:bodyPr>
          <a:lstStyle/>
          <a:p>
            <a:r>
              <a:rPr lang="en-US" dirty="0">
                <a:latin typeface="Arial" panose="020B0604020202020204" pitchFamily="34" charset="0"/>
              </a:rPr>
              <a:t>1.</a:t>
            </a:r>
          </a:p>
        </p:txBody>
      </p:sp>
      <p:sp>
        <p:nvSpPr>
          <p:cNvPr id="41" name="TextBox 40">
            <a:extLst>
              <a:ext uri="{FF2B5EF4-FFF2-40B4-BE49-F238E27FC236}">
                <a16:creationId xmlns:a16="http://schemas.microsoft.com/office/drawing/2014/main" id="{C19896AF-D3EC-A542-C4EF-ED50E01709EC}"/>
              </a:ext>
            </a:extLst>
          </p:cNvPr>
          <p:cNvSpPr txBox="1"/>
          <p:nvPr/>
        </p:nvSpPr>
        <p:spPr>
          <a:xfrm>
            <a:off x="2193486" y="4320085"/>
            <a:ext cx="373820" cy="369332"/>
          </a:xfrm>
          <a:prstGeom prst="rect">
            <a:avLst/>
          </a:prstGeom>
          <a:noFill/>
        </p:spPr>
        <p:txBody>
          <a:bodyPr wrap="none" rtlCol="0">
            <a:spAutoFit/>
          </a:bodyPr>
          <a:lstStyle/>
          <a:p>
            <a:r>
              <a:rPr lang="en-US" dirty="0">
                <a:latin typeface="Arial" panose="020B0604020202020204" pitchFamily="34" charset="0"/>
              </a:rPr>
              <a:t>2.</a:t>
            </a:r>
          </a:p>
        </p:txBody>
      </p:sp>
      <p:sp>
        <p:nvSpPr>
          <p:cNvPr id="42" name="TextBox 41">
            <a:extLst>
              <a:ext uri="{FF2B5EF4-FFF2-40B4-BE49-F238E27FC236}">
                <a16:creationId xmlns:a16="http://schemas.microsoft.com/office/drawing/2014/main" id="{FE97144E-D226-E3C9-68DB-F3972388E96C}"/>
              </a:ext>
            </a:extLst>
          </p:cNvPr>
          <p:cNvSpPr txBox="1"/>
          <p:nvPr/>
        </p:nvSpPr>
        <p:spPr>
          <a:xfrm>
            <a:off x="2597123" y="4320085"/>
            <a:ext cx="373820" cy="369332"/>
          </a:xfrm>
          <a:prstGeom prst="rect">
            <a:avLst/>
          </a:prstGeom>
          <a:noFill/>
        </p:spPr>
        <p:txBody>
          <a:bodyPr wrap="none" rtlCol="0">
            <a:spAutoFit/>
          </a:bodyPr>
          <a:lstStyle/>
          <a:p>
            <a:r>
              <a:rPr lang="en-US" dirty="0">
                <a:latin typeface="Arial" panose="020B0604020202020204" pitchFamily="34" charset="0"/>
              </a:rPr>
              <a:t>3.</a:t>
            </a:r>
          </a:p>
        </p:txBody>
      </p:sp>
      <p:sp>
        <p:nvSpPr>
          <p:cNvPr id="43" name="TextBox 42">
            <a:extLst>
              <a:ext uri="{FF2B5EF4-FFF2-40B4-BE49-F238E27FC236}">
                <a16:creationId xmlns:a16="http://schemas.microsoft.com/office/drawing/2014/main" id="{3D5EECC5-191B-130A-9F92-29D4BE4A17ED}"/>
              </a:ext>
            </a:extLst>
          </p:cNvPr>
          <p:cNvSpPr txBox="1"/>
          <p:nvPr/>
        </p:nvSpPr>
        <p:spPr>
          <a:xfrm>
            <a:off x="3010685" y="4320085"/>
            <a:ext cx="373820" cy="369332"/>
          </a:xfrm>
          <a:prstGeom prst="rect">
            <a:avLst/>
          </a:prstGeom>
          <a:noFill/>
        </p:spPr>
        <p:txBody>
          <a:bodyPr wrap="none" rtlCol="0">
            <a:spAutoFit/>
          </a:bodyPr>
          <a:lstStyle/>
          <a:p>
            <a:r>
              <a:rPr lang="en-US" dirty="0">
                <a:latin typeface="Arial" panose="020B0604020202020204" pitchFamily="34" charset="0"/>
              </a:rPr>
              <a:t>4.</a:t>
            </a:r>
          </a:p>
        </p:txBody>
      </p:sp>
      <p:sp>
        <p:nvSpPr>
          <p:cNvPr id="44" name="TextBox 43">
            <a:extLst>
              <a:ext uri="{FF2B5EF4-FFF2-40B4-BE49-F238E27FC236}">
                <a16:creationId xmlns:a16="http://schemas.microsoft.com/office/drawing/2014/main" id="{D70031BD-F914-CD15-ED87-885E11C1AB32}"/>
              </a:ext>
            </a:extLst>
          </p:cNvPr>
          <p:cNvSpPr txBox="1"/>
          <p:nvPr/>
        </p:nvSpPr>
        <p:spPr>
          <a:xfrm>
            <a:off x="3424247" y="4320085"/>
            <a:ext cx="373820" cy="369332"/>
          </a:xfrm>
          <a:prstGeom prst="rect">
            <a:avLst/>
          </a:prstGeom>
          <a:noFill/>
        </p:spPr>
        <p:txBody>
          <a:bodyPr wrap="none" rtlCol="0">
            <a:spAutoFit/>
          </a:bodyPr>
          <a:lstStyle/>
          <a:p>
            <a:r>
              <a:rPr lang="en-US" dirty="0">
                <a:latin typeface="Arial" panose="020B0604020202020204" pitchFamily="34" charset="0"/>
              </a:rPr>
              <a:t>5.</a:t>
            </a:r>
          </a:p>
        </p:txBody>
      </p:sp>
      <p:sp>
        <p:nvSpPr>
          <p:cNvPr id="45" name="TextBox 44">
            <a:extLst>
              <a:ext uri="{FF2B5EF4-FFF2-40B4-BE49-F238E27FC236}">
                <a16:creationId xmlns:a16="http://schemas.microsoft.com/office/drawing/2014/main" id="{4ECD1133-9FC4-013B-7DB5-5322DBD4AB45}"/>
              </a:ext>
            </a:extLst>
          </p:cNvPr>
          <p:cNvSpPr txBox="1"/>
          <p:nvPr/>
        </p:nvSpPr>
        <p:spPr>
          <a:xfrm>
            <a:off x="3817945" y="4320085"/>
            <a:ext cx="373820" cy="369332"/>
          </a:xfrm>
          <a:prstGeom prst="rect">
            <a:avLst/>
          </a:prstGeom>
          <a:noFill/>
        </p:spPr>
        <p:txBody>
          <a:bodyPr wrap="none" rtlCol="0">
            <a:spAutoFit/>
          </a:bodyPr>
          <a:lstStyle/>
          <a:p>
            <a:r>
              <a:rPr lang="en-US" dirty="0">
                <a:latin typeface="Arial" panose="020B0604020202020204" pitchFamily="34" charset="0"/>
              </a:rPr>
              <a:t>6.</a:t>
            </a:r>
          </a:p>
        </p:txBody>
      </p:sp>
      <p:sp>
        <p:nvSpPr>
          <p:cNvPr id="46" name="TextBox 45">
            <a:extLst>
              <a:ext uri="{FF2B5EF4-FFF2-40B4-BE49-F238E27FC236}">
                <a16:creationId xmlns:a16="http://schemas.microsoft.com/office/drawing/2014/main" id="{20981F82-099A-9CAF-BC78-C3410EABEADA}"/>
              </a:ext>
            </a:extLst>
          </p:cNvPr>
          <p:cNvSpPr txBox="1"/>
          <p:nvPr/>
        </p:nvSpPr>
        <p:spPr>
          <a:xfrm>
            <a:off x="1781589" y="4721374"/>
            <a:ext cx="373820" cy="369332"/>
          </a:xfrm>
          <a:prstGeom prst="rect">
            <a:avLst/>
          </a:prstGeom>
          <a:noFill/>
        </p:spPr>
        <p:txBody>
          <a:bodyPr wrap="none" rtlCol="0">
            <a:spAutoFit/>
          </a:bodyPr>
          <a:lstStyle/>
          <a:p>
            <a:r>
              <a:rPr lang="en-US" dirty="0">
                <a:latin typeface="Arial" panose="020B0604020202020204" pitchFamily="34" charset="0"/>
              </a:rPr>
              <a:t>1.</a:t>
            </a:r>
          </a:p>
        </p:txBody>
      </p:sp>
      <p:sp>
        <p:nvSpPr>
          <p:cNvPr id="47" name="TextBox 46">
            <a:extLst>
              <a:ext uri="{FF2B5EF4-FFF2-40B4-BE49-F238E27FC236}">
                <a16:creationId xmlns:a16="http://schemas.microsoft.com/office/drawing/2014/main" id="{03A556DB-C52B-8FBB-56C2-AAE38E654306}"/>
              </a:ext>
            </a:extLst>
          </p:cNvPr>
          <p:cNvSpPr txBox="1"/>
          <p:nvPr/>
        </p:nvSpPr>
        <p:spPr>
          <a:xfrm>
            <a:off x="2193486" y="4721374"/>
            <a:ext cx="373820" cy="369332"/>
          </a:xfrm>
          <a:prstGeom prst="rect">
            <a:avLst/>
          </a:prstGeom>
          <a:noFill/>
        </p:spPr>
        <p:txBody>
          <a:bodyPr wrap="none" rtlCol="0">
            <a:spAutoFit/>
          </a:bodyPr>
          <a:lstStyle/>
          <a:p>
            <a:r>
              <a:rPr lang="en-US" dirty="0">
                <a:latin typeface="Arial" panose="020B0604020202020204" pitchFamily="34" charset="0"/>
              </a:rPr>
              <a:t>2.</a:t>
            </a:r>
          </a:p>
        </p:txBody>
      </p:sp>
      <p:sp>
        <p:nvSpPr>
          <p:cNvPr id="48" name="TextBox 47">
            <a:extLst>
              <a:ext uri="{FF2B5EF4-FFF2-40B4-BE49-F238E27FC236}">
                <a16:creationId xmlns:a16="http://schemas.microsoft.com/office/drawing/2014/main" id="{78F9E3CC-8252-7224-3314-DC60B56F2CD5}"/>
              </a:ext>
            </a:extLst>
          </p:cNvPr>
          <p:cNvSpPr txBox="1"/>
          <p:nvPr/>
        </p:nvSpPr>
        <p:spPr>
          <a:xfrm>
            <a:off x="2597123" y="4721374"/>
            <a:ext cx="373820" cy="369332"/>
          </a:xfrm>
          <a:prstGeom prst="rect">
            <a:avLst/>
          </a:prstGeom>
          <a:noFill/>
        </p:spPr>
        <p:txBody>
          <a:bodyPr wrap="none" rtlCol="0">
            <a:spAutoFit/>
          </a:bodyPr>
          <a:lstStyle/>
          <a:p>
            <a:r>
              <a:rPr lang="en-US" dirty="0">
                <a:latin typeface="Arial" panose="020B0604020202020204" pitchFamily="34" charset="0"/>
              </a:rPr>
              <a:t>3.</a:t>
            </a:r>
          </a:p>
        </p:txBody>
      </p:sp>
      <p:sp>
        <p:nvSpPr>
          <p:cNvPr id="49" name="TextBox 48">
            <a:extLst>
              <a:ext uri="{FF2B5EF4-FFF2-40B4-BE49-F238E27FC236}">
                <a16:creationId xmlns:a16="http://schemas.microsoft.com/office/drawing/2014/main" id="{32E20D8F-615D-AEF7-88D8-1F352BB87133}"/>
              </a:ext>
            </a:extLst>
          </p:cNvPr>
          <p:cNvSpPr txBox="1"/>
          <p:nvPr/>
        </p:nvSpPr>
        <p:spPr>
          <a:xfrm>
            <a:off x="3010685" y="4721374"/>
            <a:ext cx="373820" cy="369332"/>
          </a:xfrm>
          <a:prstGeom prst="rect">
            <a:avLst/>
          </a:prstGeom>
          <a:noFill/>
        </p:spPr>
        <p:txBody>
          <a:bodyPr wrap="none" rtlCol="0">
            <a:spAutoFit/>
          </a:bodyPr>
          <a:lstStyle/>
          <a:p>
            <a:r>
              <a:rPr lang="en-US" dirty="0">
                <a:latin typeface="Arial" panose="020B0604020202020204" pitchFamily="34" charset="0"/>
              </a:rPr>
              <a:t>4.</a:t>
            </a:r>
          </a:p>
        </p:txBody>
      </p:sp>
      <p:sp>
        <p:nvSpPr>
          <p:cNvPr id="50" name="TextBox 49">
            <a:extLst>
              <a:ext uri="{FF2B5EF4-FFF2-40B4-BE49-F238E27FC236}">
                <a16:creationId xmlns:a16="http://schemas.microsoft.com/office/drawing/2014/main" id="{74B66BC6-113A-9114-9BDD-386BBFDDE24D}"/>
              </a:ext>
            </a:extLst>
          </p:cNvPr>
          <p:cNvSpPr txBox="1"/>
          <p:nvPr/>
        </p:nvSpPr>
        <p:spPr>
          <a:xfrm>
            <a:off x="3424247" y="4721374"/>
            <a:ext cx="373820" cy="369332"/>
          </a:xfrm>
          <a:prstGeom prst="rect">
            <a:avLst/>
          </a:prstGeom>
          <a:noFill/>
        </p:spPr>
        <p:txBody>
          <a:bodyPr wrap="none" rtlCol="0">
            <a:spAutoFit/>
          </a:bodyPr>
          <a:lstStyle/>
          <a:p>
            <a:r>
              <a:rPr lang="en-US" dirty="0">
                <a:latin typeface="Arial" panose="020B0604020202020204" pitchFamily="34" charset="0"/>
              </a:rPr>
              <a:t>5.</a:t>
            </a:r>
          </a:p>
        </p:txBody>
      </p:sp>
      <p:sp>
        <p:nvSpPr>
          <p:cNvPr id="51" name="TextBox 50">
            <a:extLst>
              <a:ext uri="{FF2B5EF4-FFF2-40B4-BE49-F238E27FC236}">
                <a16:creationId xmlns:a16="http://schemas.microsoft.com/office/drawing/2014/main" id="{5FB60ADE-9A7C-045A-2674-C56C5AAD051F}"/>
              </a:ext>
            </a:extLst>
          </p:cNvPr>
          <p:cNvSpPr txBox="1"/>
          <p:nvPr/>
        </p:nvSpPr>
        <p:spPr>
          <a:xfrm>
            <a:off x="3817945" y="4721374"/>
            <a:ext cx="373820" cy="369332"/>
          </a:xfrm>
          <a:prstGeom prst="rect">
            <a:avLst/>
          </a:prstGeom>
          <a:noFill/>
        </p:spPr>
        <p:txBody>
          <a:bodyPr wrap="none" rtlCol="0">
            <a:spAutoFit/>
          </a:bodyPr>
          <a:lstStyle/>
          <a:p>
            <a:r>
              <a:rPr lang="en-US" dirty="0">
                <a:latin typeface="Arial" panose="020B0604020202020204" pitchFamily="34" charset="0"/>
              </a:rPr>
              <a:t>6.</a:t>
            </a:r>
          </a:p>
        </p:txBody>
      </p:sp>
    </p:spTree>
    <p:extLst>
      <p:ext uri="{BB962C8B-B14F-4D97-AF65-F5344CB8AC3E}">
        <p14:creationId xmlns:p14="http://schemas.microsoft.com/office/powerpoint/2010/main" val="3818962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6F879-D76A-D944-DE19-1E5B87A6E57E}"/>
              </a:ext>
            </a:extLst>
          </p:cNvPr>
          <p:cNvSpPr>
            <a:spLocks noGrp="1"/>
          </p:cNvSpPr>
          <p:nvPr>
            <p:ph type="title"/>
          </p:nvPr>
        </p:nvSpPr>
        <p:spPr/>
        <p:txBody>
          <a:bodyPr>
            <a:normAutofit/>
          </a:bodyPr>
          <a:lstStyle/>
          <a:p>
            <a:r>
              <a:rPr lang="en-US" sz="3600" dirty="0"/>
              <a:t>Results (Abs. at 570 nm)</a:t>
            </a:r>
          </a:p>
        </p:txBody>
      </p:sp>
      <p:graphicFrame>
        <p:nvGraphicFramePr>
          <p:cNvPr id="4" name="Content Placeholder 3">
            <a:extLst>
              <a:ext uri="{FF2B5EF4-FFF2-40B4-BE49-F238E27FC236}">
                <a16:creationId xmlns:a16="http://schemas.microsoft.com/office/drawing/2014/main" id="{8EF08A02-3997-44E4-06EE-D81A9B6DF898}"/>
              </a:ext>
            </a:extLst>
          </p:cNvPr>
          <p:cNvGraphicFramePr>
            <a:graphicFrameLocks noGrp="1"/>
          </p:cNvGraphicFramePr>
          <p:nvPr>
            <p:ph idx="1"/>
            <p:extLst>
              <p:ext uri="{D42A27DB-BD31-4B8C-83A1-F6EECF244321}">
                <p14:modId xmlns:p14="http://schemas.microsoft.com/office/powerpoint/2010/main" val="1403790517"/>
              </p:ext>
            </p:extLst>
          </p:nvPr>
        </p:nvGraphicFramePr>
        <p:xfrm>
          <a:off x="838200" y="1690688"/>
          <a:ext cx="10134604" cy="4094648"/>
        </p:xfrm>
        <a:graphic>
          <a:graphicData uri="http://schemas.openxmlformats.org/drawingml/2006/table">
            <a:tbl>
              <a:tblPr firstRow="1" firstCol="1" bandRow="1">
                <a:tableStyleId>{5C22544A-7EE6-4342-B048-85BDC9FD1C3A}</a:tableStyleId>
              </a:tblPr>
              <a:tblGrid>
                <a:gridCol w="552796">
                  <a:extLst>
                    <a:ext uri="{9D8B030D-6E8A-4147-A177-3AD203B41FA5}">
                      <a16:colId xmlns:a16="http://schemas.microsoft.com/office/drawing/2014/main" val="3538865903"/>
                    </a:ext>
                  </a:extLst>
                </a:gridCol>
                <a:gridCol w="1158705">
                  <a:extLst>
                    <a:ext uri="{9D8B030D-6E8A-4147-A177-3AD203B41FA5}">
                      <a16:colId xmlns:a16="http://schemas.microsoft.com/office/drawing/2014/main" val="1994105339"/>
                    </a:ext>
                  </a:extLst>
                </a:gridCol>
                <a:gridCol w="1158705">
                  <a:extLst>
                    <a:ext uri="{9D8B030D-6E8A-4147-A177-3AD203B41FA5}">
                      <a16:colId xmlns:a16="http://schemas.microsoft.com/office/drawing/2014/main" val="1191043809"/>
                    </a:ext>
                  </a:extLst>
                </a:gridCol>
                <a:gridCol w="1158705">
                  <a:extLst>
                    <a:ext uri="{9D8B030D-6E8A-4147-A177-3AD203B41FA5}">
                      <a16:colId xmlns:a16="http://schemas.microsoft.com/office/drawing/2014/main" val="919490816"/>
                    </a:ext>
                  </a:extLst>
                </a:gridCol>
                <a:gridCol w="1158705">
                  <a:extLst>
                    <a:ext uri="{9D8B030D-6E8A-4147-A177-3AD203B41FA5}">
                      <a16:colId xmlns:a16="http://schemas.microsoft.com/office/drawing/2014/main" val="3340542919"/>
                    </a:ext>
                  </a:extLst>
                </a:gridCol>
                <a:gridCol w="1158705">
                  <a:extLst>
                    <a:ext uri="{9D8B030D-6E8A-4147-A177-3AD203B41FA5}">
                      <a16:colId xmlns:a16="http://schemas.microsoft.com/office/drawing/2014/main" val="2852721789"/>
                    </a:ext>
                  </a:extLst>
                </a:gridCol>
                <a:gridCol w="1159788">
                  <a:extLst>
                    <a:ext uri="{9D8B030D-6E8A-4147-A177-3AD203B41FA5}">
                      <a16:colId xmlns:a16="http://schemas.microsoft.com/office/drawing/2014/main" val="3575465960"/>
                    </a:ext>
                  </a:extLst>
                </a:gridCol>
                <a:gridCol w="525699">
                  <a:extLst>
                    <a:ext uri="{9D8B030D-6E8A-4147-A177-3AD203B41FA5}">
                      <a16:colId xmlns:a16="http://schemas.microsoft.com/office/drawing/2014/main" val="3154363014"/>
                    </a:ext>
                  </a:extLst>
                </a:gridCol>
                <a:gridCol w="525699">
                  <a:extLst>
                    <a:ext uri="{9D8B030D-6E8A-4147-A177-3AD203B41FA5}">
                      <a16:colId xmlns:a16="http://schemas.microsoft.com/office/drawing/2014/main" val="3112608630"/>
                    </a:ext>
                  </a:extLst>
                </a:gridCol>
                <a:gridCol w="525699">
                  <a:extLst>
                    <a:ext uri="{9D8B030D-6E8A-4147-A177-3AD203B41FA5}">
                      <a16:colId xmlns:a16="http://schemas.microsoft.com/office/drawing/2014/main" val="1566788457"/>
                    </a:ext>
                  </a:extLst>
                </a:gridCol>
                <a:gridCol w="525699">
                  <a:extLst>
                    <a:ext uri="{9D8B030D-6E8A-4147-A177-3AD203B41FA5}">
                      <a16:colId xmlns:a16="http://schemas.microsoft.com/office/drawing/2014/main" val="3450258367"/>
                    </a:ext>
                  </a:extLst>
                </a:gridCol>
                <a:gridCol w="525699">
                  <a:extLst>
                    <a:ext uri="{9D8B030D-6E8A-4147-A177-3AD203B41FA5}">
                      <a16:colId xmlns:a16="http://schemas.microsoft.com/office/drawing/2014/main" val="987239072"/>
                    </a:ext>
                  </a:extLst>
                </a:gridCol>
              </a:tblGrid>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A1</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2</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3</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4</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5</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6</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7</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8</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9</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10</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11</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12</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230004719"/>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B</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0.009</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0.089</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0.023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0.147</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0.402</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0.020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678926300"/>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C</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0.010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0.248</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0.093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0.245</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0.310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0.019</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2544172812"/>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D</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0.014</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0.157</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0.145</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0.233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0.182</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0.012</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197211138"/>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E</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0.089</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0.149</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0.124</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0.293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0.123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0.010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809319245"/>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F</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0.009</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0.300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0.240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0.251</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0.255</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0.008</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4153110188"/>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G</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0.010</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0.088</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0.197</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0.433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0.243</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800" kern="0" dirty="0">
                          <a:effectLst/>
                          <a:latin typeface="Arial" panose="020B0604020202020204" pitchFamily="34" charset="0"/>
                          <a:cs typeface="Arial" panose="020B0604020202020204" pitchFamily="34" charset="0"/>
                        </a:rPr>
                        <a:t>0.024</a:t>
                      </a:r>
                      <a:endParaRPr lang="en-US" sz="32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6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645285430"/>
                  </a:ext>
                </a:extLst>
              </a:tr>
              <a:tr h="511831">
                <a:tc>
                  <a:txBody>
                    <a:bodyPr/>
                    <a:lstStyle/>
                    <a:p>
                      <a:pPr marL="0" marR="0">
                        <a:spcBef>
                          <a:spcPts val="0"/>
                        </a:spcBef>
                        <a:spcAft>
                          <a:spcPts val="0"/>
                        </a:spcAft>
                      </a:pPr>
                      <a:r>
                        <a:rPr lang="en-US" sz="1800" kern="0" dirty="0">
                          <a:effectLst/>
                          <a:latin typeface="Arial" panose="020B0604020202020204" pitchFamily="34" charset="0"/>
                          <a:cs typeface="Arial" panose="020B0604020202020204" pitchFamily="34" charset="0"/>
                        </a:rPr>
                        <a:t>H</a:t>
                      </a:r>
                      <a:endParaRPr lang="en-US" sz="1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2800" kern="0" dirty="0">
                          <a:effectLst/>
                          <a:latin typeface="Arial" panose="020B0604020202020204" pitchFamily="34" charset="0"/>
                          <a:cs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348556766"/>
                  </a:ext>
                </a:extLst>
              </a:tr>
            </a:tbl>
          </a:graphicData>
        </a:graphic>
      </p:graphicFrame>
    </p:spTree>
    <p:extLst>
      <p:ext uri="{BB962C8B-B14F-4D97-AF65-F5344CB8AC3E}">
        <p14:creationId xmlns:p14="http://schemas.microsoft.com/office/powerpoint/2010/main" val="111414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BF586-FFAD-E481-6FE8-3BA045C6BAFF}"/>
              </a:ext>
            </a:extLst>
          </p:cNvPr>
          <p:cNvSpPr>
            <a:spLocks noGrp="1"/>
          </p:cNvSpPr>
          <p:nvPr>
            <p:ph type="title"/>
          </p:nvPr>
        </p:nvSpPr>
        <p:spPr/>
        <p:txBody>
          <a:bodyPr>
            <a:normAutofit/>
          </a:bodyPr>
          <a:lstStyle/>
          <a:p>
            <a:r>
              <a:rPr lang="en-US" sz="3600" dirty="0"/>
              <a:t>Viability results</a:t>
            </a:r>
          </a:p>
        </p:txBody>
      </p:sp>
      <p:pic>
        <p:nvPicPr>
          <p:cNvPr id="4" name="Content Placeholder 3">
            <a:extLst>
              <a:ext uri="{FF2B5EF4-FFF2-40B4-BE49-F238E27FC236}">
                <a16:creationId xmlns:a16="http://schemas.microsoft.com/office/drawing/2014/main" id="{805EBBB5-3AB5-71D3-A418-8C290F55F7E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13533" y="1468267"/>
            <a:ext cx="3966796" cy="5024608"/>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151E2EF-C275-3FEB-CEDA-4C5BF6F0B626}"/>
                  </a:ext>
                </a:extLst>
              </p:cNvPr>
              <p:cNvSpPr txBox="1"/>
              <p:nvPr/>
            </p:nvSpPr>
            <p:spPr>
              <a:xfrm>
                <a:off x="6363209" y="2949382"/>
                <a:ext cx="4436792" cy="479618"/>
              </a:xfrm>
              <a:prstGeom prst="rect">
                <a:avLst/>
              </a:prstGeom>
              <a:noFill/>
            </p:spPr>
            <p:txBody>
              <a:bodyPr wrap="none" lIns="0" tIns="0" rIns="0" bIns="0" rtlCol="0">
                <a:spAutoFit/>
              </a:bodyPr>
              <a:lstStyle/>
              <a:p>
                <a14:m>
                  <m:oMath xmlns:m="http://schemas.openxmlformats.org/officeDocument/2006/math">
                    <m:r>
                      <a:rPr lang="en-US" smtClean="0">
                        <a:latin typeface="Cambria Math" panose="02040503050406030204" pitchFamily="18" charset="0"/>
                      </a:rPr>
                      <m:t>𝑉𝑖𝑎𝑏𝑖𝑙𝑖𝑡𝑦</m:t>
                    </m:r>
                    <m:r>
                      <a:rPr lang="en-US" smtClean="0">
                        <a:latin typeface="Cambria Math" panose="02040503050406030204" pitchFamily="18" charset="0"/>
                      </a:rPr>
                      <m:t>=</m:t>
                    </m:r>
                    <m:f>
                      <m:fPr>
                        <m:ctrlPr>
                          <a:rPr lang="en-US" i="1" smtClean="0">
                            <a:latin typeface="Cambria Math" panose="02040503050406030204" pitchFamily="18" charset="0"/>
                          </a:rPr>
                        </m:ctrlPr>
                      </m:fPr>
                      <m:num>
                        <m:r>
                          <a:rPr lang="en-US" smtClean="0">
                            <a:latin typeface="Cambria Math" panose="02040503050406030204" pitchFamily="18" charset="0"/>
                          </a:rPr>
                          <m:t>𝐴𝑏</m:t>
                        </m:r>
                        <m:sSub>
                          <m:sSubPr>
                            <m:ctrlPr>
                              <a:rPr lang="en-US" i="1" smtClean="0">
                                <a:latin typeface="Cambria Math" panose="02040503050406030204" pitchFamily="18" charset="0"/>
                              </a:rPr>
                            </m:ctrlPr>
                          </m:sSubPr>
                          <m:e>
                            <m:r>
                              <a:rPr lang="en-US" smtClean="0">
                                <a:latin typeface="Cambria Math" panose="02040503050406030204" pitchFamily="18" charset="0"/>
                              </a:rPr>
                              <m:t>𝑠</m:t>
                            </m:r>
                          </m:e>
                          <m:sub>
                            <m:r>
                              <a:rPr lang="en-US" smtClean="0">
                                <a:latin typeface="Cambria Math" panose="02040503050406030204" pitchFamily="18" charset="0"/>
                              </a:rPr>
                              <m:t>𝑆𝑎𝑚𝑝𝑙𝑒</m:t>
                            </m:r>
                          </m:sub>
                        </m:sSub>
                      </m:num>
                      <m:den>
                        <m:r>
                          <a:rPr lang="en-US" smtClean="0">
                            <a:latin typeface="Cambria Math" panose="02040503050406030204" pitchFamily="18" charset="0"/>
                          </a:rPr>
                          <m:t>𝐴𝑣𝑒𝑟𝑎𝑔𝑒</m:t>
                        </m:r>
                        <m:r>
                          <a:rPr lang="en-US" smtClean="0">
                            <a:latin typeface="Cambria Math" panose="02040503050406030204" pitchFamily="18" charset="0"/>
                          </a:rPr>
                          <m:t>(</m:t>
                        </m:r>
                        <m:r>
                          <a:rPr lang="en-US" smtClean="0">
                            <a:latin typeface="Cambria Math" panose="02040503050406030204" pitchFamily="18" charset="0"/>
                          </a:rPr>
                          <m:t>𝐴𝑏</m:t>
                        </m:r>
                        <m:sSub>
                          <m:sSubPr>
                            <m:ctrlPr>
                              <a:rPr lang="en-US" i="1" smtClean="0">
                                <a:latin typeface="Cambria Math" panose="02040503050406030204" pitchFamily="18" charset="0"/>
                              </a:rPr>
                            </m:ctrlPr>
                          </m:sSubPr>
                          <m:e>
                            <m:r>
                              <a:rPr lang="en-US" smtClean="0">
                                <a:latin typeface="Cambria Math" panose="02040503050406030204" pitchFamily="18" charset="0"/>
                              </a:rPr>
                              <m:t>𝑠</m:t>
                            </m:r>
                          </m:e>
                          <m:sub>
                            <m:r>
                              <a:rPr lang="en-US" smtClean="0">
                                <a:latin typeface="Cambria Math" panose="02040503050406030204" pitchFamily="18" charset="0"/>
                              </a:rPr>
                              <m:t>𝑝𝑜𝑠𝑖𝑡𝑖𝑣𝑒</m:t>
                            </m:r>
                            <m:r>
                              <a:rPr lang="en-US" smtClean="0">
                                <a:latin typeface="Cambria Math" panose="02040503050406030204" pitchFamily="18" charset="0"/>
                              </a:rPr>
                              <m:t> </m:t>
                            </m:r>
                            <m:r>
                              <a:rPr lang="en-US" smtClean="0">
                                <a:latin typeface="Cambria Math" panose="02040503050406030204" pitchFamily="18" charset="0"/>
                              </a:rPr>
                              <m:t>𝑐𝑜𝑛𝑡𝑟𝑜𝑙𝑠</m:t>
                            </m:r>
                          </m:sub>
                        </m:sSub>
                        <m:r>
                          <a:rPr lang="en-US" smtClean="0">
                            <a:latin typeface="Cambria Math" panose="02040503050406030204" pitchFamily="18" charset="0"/>
                          </a:rPr>
                          <m:t>)</m:t>
                        </m:r>
                      </m:den>
                    </m:f>
                    <m:r>
                      <a:rPr lang="en-US" smtClean="0">
                        <a:latin typeface="Cambria Math" panose="02040503050406030204" pitchFamily="18" charset="0"/>
                      </a:rPr>
                      <m:t>∗100%</m:t>
                    </m:r>
                  </m:oMath>
                </a14:m>
                <a:r>
                  <a:rPr lang="en-US" dirty="0">
                    <a:latin typeface="Arial" panose="020B0604020202020204" pitchFamily="34" charset="0"/>
                  </a:rPr>
                  <a:t> </a:t>
                </a:r>
              </a:p>
            </p:txBody>
          </p:sp>
        </mc:Choice>
        <mc:Fallback xmlns="">
          <p:sp>
            <p:nvSpPr>
              <p:cNvPr id="5" name="TextBox 4">
                <a:extLst>
                  <a:ext uri="{FF2B5EF4-FFF2-40B4-BE49-F238E27FC236}">
                    <a16:creationId xmlns:a16="http://schemas.microsoft.com/office/drawing/2014/main" id="{2151E2EF-C275-3FEB-CEDA-4C5BF6F0B626}"/>
                  </a:ext>
                </a:extLst>
              </p:cNvPr>
              <p:cNvSpPr txBox="1">
                <a:spLocks noRot="1" noChangeAspect="1" noMove="1" noResize="1" noEditPoints="1" noAdjustHandles="1" noChangeArrowheads="1" noChangeShapeType="1" noTextEdit="1"/>
              </p:cNvSpPr>
              <p:nvPr/>
            </p:nvSpPr>
            <p:spPr>
              <a:xfrm>
                <a:off x="6363209" y="2949382"/>
                <a:ext cx="4436792" cy="479618"/>
              </a:xfrm>
              <a:prstGeom prst="rect">
                <a:avLst/>
              </a:prstGeom>
              <a:blipFill>
                <a:blip r:embed="rId3"/>
                <a:stretch>
                  <a:fillRect l="-2571" t="-2564" b="-12821"/>
                </a:stretch>
              </a:blipFill>
            </p:spPr>
            <p:txBody>
              <a:bodyPr/>
              <a:lstStyle/>
              <a:p>
                <a:r>
                  <a:rPr lang="en-US">
                    <a:noFill/>
                  </a:rPr>
                  <a:t> </a:t>
                </a:r>
              </a:p>
            </p:txBody>
          </p:sp>
        </mc:Fallback>
      </mc:AlternateContent>
    </p:spTree>
    <p:extLst>
      <p:ext uri="{BB962C8B-B14F-4D97-AF65-F5344CB8AC3E}">
        <p14:creationId xmlns:p14="http://schemas.microsoft.com/office/powerpoint/2010/main" val="169812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C39E-E39B-52E4-950D-806320633058}"/>
              </a:ext>
            </a:extLst>
          </p:cNvPr>
          <p:cNvSpPr>
            <a:spLocks noGrp="1"/>
          </p:cNvSpPr>
          <p:nvPr>
            <p:ph type="title"/>
          </p:nvPr>
        </p:nvSpPr>
        <p:spPr/>
        <p:txBody>
          <a:bodyPr>
            <a:normAutofit fontScale="90000"/>
          </a:bodyPr>
          <a:lstStyle/>
          <a:p>
            <a:pPr algn="ctr"/>
            <a:r>
              <a:rPr lang="en-US" sz="3600" dirty="0"/>
              <a:t>Troubleshoot the source of the noise, inconsistency, and increased viability of the MTT Assay</a:t>
            </a:r>
          </a:p>
        </p:txBody>
      </p:sp>
      <p:sp>
        <p:nvSpPr>
          <p:cNvPr id="3" name="Content Placeholder 2">
            <a:extLst>
              <a:ext uri="{FF2B5EF4-FFF2-40B4-BE49-F238E27FC236}">
                <a16:creationId xmlns:a16="http://schemas.microsoft.com/office/drawing/2014/main" id="{FBEB97F4-67AD-92E2-A806-6D7CD60FD7A2}"/>
              </a:ext>
            </a:extLst>
          </p:cNvPr>
          <p:cNvSpPr>
            <a:spLocks noGrp="1"/>
          </p:cNvSpPr>
          <p:nvPr>
            <p:ph idx="1"/>
          </p:nvPr>
        </p:nvSpPr>
        <p:spPr>
          <a:xfrm>
            <a:off x="2866667" y="2513385"/>
            <a:ext cx="8289909" cy="3792071"/>
          </a:xfrm>
        </p:spPr>
        <p:txBody>
          <a:bodyPr anchor="ctr">
            <a:normAutofit fontScale="92500"/>
          </a:bodyPr>
          <a:lstStyle/>
          <a:p>
            <a:pPr marL="0" indent="0">
              <a:lnSpc>
                <a:spcPct val="160000"/>
              </a:lnSpc>
              <a:buNone/>
            </a:pPr>
            <a:r>
              <a:rPr lang="en-US" dirty="0"/>
              <a:t>Reach consensus and propose 3 experiments</a:t>
            </a:r>
          </a:p>
          <a:p>
            <a:pPr>
              <a:lnSpc>
                <a:spcPct val="160000"/>
              </a:lnSpc>
            </a:pPr>
            <a:r>
              <a:rPr lang="en-US" dirty="0"/>
              <a:t>Ask details of experimental set up</a:t>
            </a:r>
          </a:p>
          <a:p>
            <a:pPr>
              <a:lnSpc>
                <a:spcPct val="160000"/>
              </a:lnSpc>
            </a:pPr>
            <a:r>
              <a:rPr lang="en-US" dirty="0"/>
              <a:t>Obtain information about other experiments in the lab</a:t>
            </a:r>
          </a:p>
          <a:p>
            <a:pPr>
              <a:lnSpc>
                <a:spcPct val="160000"/>
              </a:lnSpc>
            </a:pPr>
            <a:r>
              <a:rPr lang="en-US" dirty="0"/>
              <a:t>Consult references and read literature</a:t>
            </a:r>
          </a:p>
          <a:p>
            <a:pPr>
              <a:lnSpc>
                <a:spcPct val="160000"/>
              </a:lnSpc>
            </a:pPr>
            <a:r>
              <a:rPr lang="en-US" dirty="0"/>
              <a:t>Use laptops, books, notebooks</a:t>
            </a:r>
          </a:p>
          <a:p>
            <a:pPr marL="0" indent="0">
              <a:lnSpc>
                <a:spcPct val="160000"/>
              </a:lnSpc>
              <a:buNone/>
            </a:pPr>
            <a:endParaRPr lang="en-US" dirty="0"/>
          </a:p>
          <a:p>
            <a:pPr>
              <a:lnSpc>
                <a:spcPct val="160000"/>
              </a:lnSpc>
            </a:pPr>
            <a:endParaRPr lang="en-US" dirty="0"/>
          </a:p>
        </p:txBody>
      </p:sp>
      <p:pic>
        <p:nvPicPr>
          <p:cNvPr id="8" name="Picture 7">
            <a:extLst>
              <a:ext uri="{FF2B5EF4-FFF2-40B4-BE49-F238E27FC236}">
                <a16:creationId xmlns:a16="http://schemas.microsoft.com/office/drawing/2014/main" id="{677650B9-5693-C771-6A27-2A7C2F6EE89B}"/>
              </a:ext>
            </a:extLst>
          </p:cNvPr>
          <p:cNvPicPr>
            <a:picLocks noChangeAspect="1"/>
          </p:cNvPicPr>
          <p:nvPr/>
        </p:nvPicPr>
        <p:blipFill>
          <a:blip r:embed="rId2"/>
          <a:stretch>
            <a:fillRect/>
          </a:stretch>
        </p:blipFill>
        <p:spPr>
          <a:xfrm>
            <a:off x="1035424" y="2065991"/>
            <a:ext cx="1223682" cy="3582747"/>
          </a:xfrm>
          <a:prstGeom prst="rect">
            <a:avLst/>
          </a:prstGeom>
        </p:spPr>
      </p:pic>
    </p:spTree>
    <p:extLst>
      <p:ext uri="{BB962C8B-B14F-4D97-AF65-F5344CB8AC3E}">
        <p14:creationId xmlns:p14="http://schemas.microsoft.com/office/powerpoint/2010/main" val="2044013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13891-41AE-4E85-4D8E-A051F1EE84A2}"/>
              </a:ext>
            </a:extLst>
          </p:cNvPr>
          <p:cNvSpPr>
            <a:spLocks noGrp="1"/>
          </p:cNvSpPr>
          <p:nvPr>
            <p:ph type="title"/>
          </p:nvPr>
        </p:nvSpPr>
        <p:spPr>
          <a:xfrm>
            <a:off x="838200" y="0"/>
            <a:ext cx="10515600" cy="1325563"/>
          </a:xfrm>
        </p:spPr>
        <p:txBody>
          <a:bodyPr>
            <a:normAutofit/>
          </a:bodyPr>
          <a:lstStyle/>
          <a:p>
            <a:r>
              <a:rPr lang="en-US" sz="3600" dirty="0"/>
              <a:t>Detailed protocol</a:t>
            </a:r>
          </a:p>
        </p:txBody>
      </p:sp>
      <p:sp>
        <p:nvSpPr>
          <p:cNvPr id="3" name="Content Placeholder 2">
            <a:extLst>
              <a:ext uri="{FF2B5EF4-FFF2-40B4-BE49-F238E27FC236}">
                <a16:creationId xmlns:a16="http://schemas.microsoft.com/office/drawing/2014/main" id="{AFA92676-78D7-E0E6-7F31-75D3FDCC0014}"/>
              </a:ext>
            </a:extLst>
          </p:cNvPr>
          <p:cNvSpPr>
            <a:spLocks noGrp="1"/>
          </p:cNvSpPr>
          <p:nvPr>
            <p:ph idx="1"/>
          </p:nvPr>
        </p:nvSpPr>
        <p:spPr>
          <a:xfrm>
            <a:off x="838200" y="1283676"/>
            <a:ext cx="10515600" cy="5574323"/>
          </a:xfrm>
        </p:spPr>
        <p:txBody>
          <a:bodyPr>
            <a:normAutofit/>
          </a:bodyPr>
          <a:lstStyle/>
          <a:p>
            <a:pPr marL="342900" marR="0" lvl="0" indent="-342900" algn="just">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Passage SH-SY5Y until passage 6-10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In a 96-well plate, plate 200µL for a total of 40,000 cells/well in a 1:1 mixture of F12:EMEM in 10% FBS and let adhere overnight.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Next morning prep your protein aggregate in a concentrated solution.</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Check the SH-SY5Y cells on microscope for adherence and then spin down 96 well plate at 500 </a:t>
            </a:r>
            <a:r>
              <a:rPr lang="en-US" sz="1800" kern="0" dirty="0" err="1">
                <a:effectLst/>
                <a:latin typeface="Arial" panose="020B0604020202020204" pitchFamily="34" charset="0"/>
                <a:ea typeface="Times New Roman" panose="02020603050405020304" pitchFamily="18" charset="0"/>
                <a:cs typeface="Times New Roman" panose="02020603050405020304" pitchFamily="18" charset="0"/>
              </a:rPr>
              <a:t>xg</a:t>
            </a: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 for 5 minutes.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Aspirate supernatant using autoclaved Pasteur pipette connected to a vacuum inside a BSC.</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Wash with 200uL 1X PBS and spin down 96 well plate at 500 </a:t>
            </a:r>
            <a:r>
              <a:rPr lang="en-US" sz="1800" kern="0" dirty="0" err="1">
                <a:effectLst/>
                <a:latin typeface="Arial" panose="020B0604020202020204" pitchFamily="34" charset="0"/>
                <a:ea typeface="Times New Roman" panose="02020603050405020304" pitchFamily="18" charset="0"/>
                <a:cs typeface="Times New Roman" panose="02020603050405020304" pitchFamily="18" charset="0"/>
              </a:rPr>
              <a:t>xg</a:t>
            </a: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 for 5 min.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Resuspend the protein aggregate in DMEM without phenol red indicator and without FBS.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Add 190µL of aggregate suspension to sample wells, in triplicate. Additionally, add 190µL of DMEM without phenol red and without FBS to control wells.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Let sit for 24 hours.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After 24 hour incubation, spin down 96 well plate cells at 500 </a:t>
            </a:r>
            <a:r>
              <a:rPr lang="en-US" sz="1800" kern="0" dirty="0" err="1">
                <a:effectLst/>
                <a:latin typeface="Arial" panose="020B0604020202020204" pitchFamily="34" charset="0"/>
                <a:ea typeface="Times New Roman" panose="02020603050405020304" pitchFamily="18" charset="0"/>
                <a:cs typeface="Times New Roman" panose="02020603050405020304" pitchFamily="18" charset="0"/>
              </a:rPr>
              <a:t>xg</a:t>
            </a: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 for 5 min.</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Aspirate the supernatant using Pasteur pipette and then add 100µL of DMEM without phenol red without FBS along with 10µL of MTT solution (prepared at a stock of 5mg/mL in PBS).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 Let MTT incubate with cells for 4 hours.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After 4 hour incubation, spin cells down at 500 </a:t>
            </a:r>
            <a:r>
              <a:rPr lang="en-US" sz="1800" kern="0" dirty="0" err="1">
                <a:effectLst/>
                <a:latin typeface="Arial" panose="020B0604020202020204" pitchFamily="34" charset="0"/>
                <a:ea typeface="Times New Roman" panose="02020603050405020304" pitchFamily="18" charset="0"/>
                <a:cs typeface="Times New Roman" panose="02020603050405020304" pitchFamily="18" charset="0"/>
              </a:rPr>
              <a:t>xg</a:t>
            </a: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 for 5 min, and aspirate supernatant.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Then, add 100µL of DMSO to each well, pipetting up and down vigorously to solubilize formazan. </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Place in 37</a:t>
            </a:r>
            <a:r>
              <a:rPr lang="en-US" sz="1800" kern="0" baseline="30000" dirty="0">
                <a:effectLst/>
                <a:latin typeface="Arial" panose="020B0604020202020204" pitchFamily="34" charset="0"/>
                <a:ea typeface="Times New Roman" panose="02020603050405020304" pitchFamily="18" charset="0"/>
                <a:cs typeface="Times New Roman" panose="02020603050405020304" pitchFamily="18" charset="0"/>
              </a:rPr>
              <a:t>o</a:t>
            </a: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C incubator for 5 minutes</a:t>
            </a:r>
            <a:endParaRPr lang="en-US" sz="18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Analyze the absorbance at 570 nm.</a:t>
            </a:r>
            <a:endParaRPr lang="en-US" sz="18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884632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22D69-D77A-6C9A-6F12-397CE714046A}"/>
              </a:ext>
            </a:extLst>
          </p:cNvPr>
          <p:cNvSpPr>
            <a:spLocks noGrp="1"/>
          </p:cNvSpPr>
          <p:nvPr>
            <p:ph type="title"/>
          </p:nvPr>
        </p:nvSpPr>
        <p:spPr/>
        <p:txBody>
          <a:bodyPr>
            <a:normAutofit/>
          </a:bodyPr>
          <a:lstStyle/>
          <a:p>
            <a:r>
              <a:rPr lang="en-US" sz="3600" dirty="0"/>
              <a:t>Additional Information</a:t>
            </a:r>
          </a:p>
        </p:txBody>
      </p:sp>
      <p:sp>
        <p:nvSpPr>
          <p:cNvPr id="3" name="Content Placeholder 2">
            <a:extLst>
              <a:ext uri="{FF2B5EF4-FFF2-40B4-BE49-F238E27FC236}">
                <a16:creationId xmlns:a16="http://schemas.microsoft.com/office/drawing/2014/main" id="{44E6A253-FD8F-FF14-D153-D2749323DC31}"/>
              </a:ext>
            </a:extLst>
          </p:cNvPr>
          <p:cNvSpPr>
            <a:spLocks noGrp="1"/>
          </p:cNvSpPr>
          <p:nvPr>
            <p:ph idx="1"/>
          </p:nvPr>
        </p:nvSpPr>
        <p:spPr/>
        <p:txBody>
          <a:bodyPr>
            <a:normAutofit/>
          </a:bodyPr>
          <a:lstStyle/>
          <a:p>
            <a:pPr marL="342900" marR="0" lvl="0" indent="-342900">
              <a:spcBef>
                <a:spcPts val="0"/>
              </a:spcBef>
              <a:spcAft>
                <a:spcPts val="0"/>
              </a:spcAft>
              <a:buFont typeface="+mj-lt"/>
              <a:buAutoNum type="arabicPeriod"/>
              <a:tabLst>
                <a:tab pos="457200" algn="l"/>
              </a:tabLst>
            </a:pPr>
            <a:r>
              <a:rPr lang="en-US" sz="2400" kern="0" dirty="0">
                <a:effectLst/>
                <a:latin typeface="Arial" panose="020B0604020202020204" pitchFamily="34" charset="0"/>
                <a:ea typeface="Times New Roman" panose="02020603050405020304" pitchFamily="18" charset="0"/>
                <a:cs typeface="Times New Roman" panose="02020603050405020304" pitchFamily="18" charset="0"/>
              </a:rPr>
              <a:t>MTT is stable in PBS in fridge for 1 month. This particular aliquot appeared to be new; however, it was undated</a:t>
            </a:r>
            <a:endParaRPr lang="en-US" sz="2400" kern="100" dirty="0">
              <a:effectLst/>
              <a:ea typeface="Aptos" panose="020B0004020202020204" pitchFamily="34" charset="0"/>
              <a:cs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2400" kern="0" dirty="0">
                <a:effectLst/>
                <a:latin typeface="Arial" panose="020B0604020202020204" pitchFamily="34" charset="0"/>
                <a:ea typeface="Times New Roman" panose="02020603050405020304" pitchFamily="18" charset="0"/>
                <a:cs typeface="Times New Roman" panose="02020603050405020304" pitchFamily="18" charset="0"/>
              </a:rPr>
              <a:t>The cells used were passaged to passage 7 before use</a:t>
            </a:r>
            <a:endParaRPr lang="en-US"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123207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7F247-F3B1-7093-CED2-55FBAF93A4BC}"/>
              </a:ext>
            </a:extLst>
          </p:cNvPr>
          <p:cNvSpPr>
            <a:spLocks noGrp="1"/>
          </p:cNvSpPr>
          <p:nvPr>
            <p:ph type="title"/>
          </p:nvPr>
        </p:nvSpPr>
        <p:spPr/>
        <p:txBody>
          <a:bodyPr>
            <a:normAutofit/>
          </a:bodyPr>
          <a:lstStyle/>
          <a:p>
            <a:r>
              <a:rPr lang="en-US" sz="3600" dirty="0"/>
              <a:t>What did the cells look like after step 4?</a:t>
            </a:r>
          </a:p>
        </p:txBody>
      </p:sp>
      <p:pic>
        <p:nvPicPr>
          <p:cNvPr id="5" name="Content Placeholder 4" descr="A close-up of a microscope&#10;&#10;Description automatically generated">
            <a:extLst>
              <a:ext uri="{FF2B5EF4-FFF2-40B4-BE49-F238E27FC236}">
                <a16:creationId xmlns:a16="http://schemas.microsoft.com/office/drawing/2014/main" id="{7DEC7A7B-28CA-23FB-B046-BBDFD1B9954C}"/>
              </a:ext>
            </a:extLst>
          </p:cNvPr>
          <p:cNvPicPr>
            <a:picLocks noGrp="1" noChangeAspect="1"/>
          </p:cNvPicPr>
          <p:nvPr>
            <p:ph idx="1"/>
          </p:nvPr>
        </p:nvPicPr>
        <p:blipFill>
          <a:blip r:embed="rId2"/>
          <a:stretch>
            <a:fillRect/>
          </a:stretch>
        </p:blipFill>
        <p:spPr>
          <a:xfrm>
            <a:off x="1" y="1253331"/>
            <a:ext cx="9039497" cy="6327648"/>
          </a:xfrm>
        </p:spPr>
      </p:pic>
      <p:sp>
        <p:nvSpPr>
          <p:cNvPr id="7" name="TextBox 6">
            <a:extLst>
              <a:ext uri="{FF2B5EF4-FFF2-40B4-BE49-F238E27FC236}">
                <a16:creationId xmlns:a16="http://schemas.microsoft.com/office/drawing/2014/main" id="{288C7FAF-0F35-9D0A-1597-6654AD9B13BB}"/>
              </a:ext>
            </a:extLst>
          </p:cNvPr>
          <p:cNvSpPr txBox="1"/>
          <p:nvPr/>
        </p:nvSpPr>
        <p:spPr>
          <a:xfrm>
            <a:off x="7978588" y="2835340"/>
            <a:ext cx="3375212" cy="1569660"/>
          </a:xfrm>
          <a:prstGeom prst="rect">
            <a:avLst/>
          </a:prstGeom>
          <a:noFill/>
        </p:spPr>
        <p:txBody>
          <a:bodyPr wrap="square">
            <a:spAutoFit/>
          </a:bodyPr>
          <a:lstStyle/>
          <a:p>
            <a:pPr marR="0" lvl="0">
              <a:spcBef>
                <a:spcPts val="0"/>
              </a:spcBef>
              <a:spcAft>
                <a:spcPts val="0"/>
              </a:spcAft>
              <a:tabLst>
                <a:tab pos="457200" algn="l"/>
              </a:tabLst>
            </a:pPr>
            <a:r>
              <a:rPr lang="en-US" sz="2400" kern="100" dirty="0">
                <a:effectLst/>
                <a:latin typeface="Arial" panose="020B0604020202020204" pitchFamily="34" charset="0"/>
                <a:ea typeface="Aptos" panose="020B0004020202020204" pitchFamily="34" charset="0"/>
                <a:cs typeface="Times New Roman" panose="02020603050405020304" pitchFamily="18" charset="0"/>
              </a:rPr>
              <a:t>Reasonable confluency, and consistent between wells</a:t>
            </a:r>
          </a:p>
        </p:txBody>
      </p:sp>
    </p:spTree>
    <p:extLst>
      <p:ext uri="{BB962C8B-B14F-4D97-AF65-F5344CB8AC3E}">
        <p14:creationId xmlns:p14="http://schemas.microsoft.com/office/powerpoint/2010/main" val="342754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149</TotalTime>
  <Words>747</Words>
  <Application>Microsoft Macintosh PowerPoint</Application>
  <PresentationFormat>Widescreen</PresentationFormat>
  <Paragraphs>185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Aptos</vt:lpstr>
      <vt:lpstr>Arial</vt:lpstr>
      <vt:lpstr>Cambria Math</vt:lpstr>
      <vt:lpstr>Office Theme</vt:lpstr>
      <vt:lpstr>Pipettes and Problem Solving</vt:lpstr>
      <vt:lpstr>Scenario: MTT Mailase</vt:lpstr>
      <vt:lpstr>Sample Layout</vt:lpstr>
      <vt:lpstr>Results (Abs. at 570 nm)</vt:lpstr>
      <vt:lpstr>Viability results</vt:lpstr>
      <vt:lpstr>Troubleshoot the source of the noise, inconsistency, and increased viability of the MTT Assay</vt:lpstr>
      <vt:lpstr>Detailed protocol</vt:lpstr>
      <vt:lpstr>Additional Information</vt:lpstr>
      <vt:lpstr>What did the cells look like after step 4?</vt:lpstr>
      <vt:lpstr>Hypothetical experiment</vt:lpstr>
      <vt:lpstr>Hypothetical experiment</vt:lpstr>
      <vt:lpstr>Hypothetical experiment</vt:lpstr>
      <vt:lpstr>ANSWER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Pipettes and Problem Solving</dc:title>
  <dc:creator>Partipilo, Gina</dc:creator>
  <cp:lastModifiedBy>Partipilo, Gina</cp:lastModifiedBy>
  <cp:revision>4</cp:revision>
  <dcterms:created xsi:type="dcterms:W3CDTF">2024-04-11T19:25:54Z</dcterms:created>
  <dcterms:modified xsi:type="dcterms:W3CDTF">2024-06-15T20:31:52Z</dcterms:modified>
</cp:coreProperties>
</file>